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emf"/><Relationship Id="rId2" Type="http://schemas.openxmlformats.org/officeDocument/2006/relationships/image" Target="../media/image124.emf"/><Relationship Id="rId1" Type="http://schemas.openxmlformats.org/officeDocument/2006/relationships/image" Target="../media/image123.emf"/><Relationship Id="rId5" Type="http://schemas.openxmlformats.org/officeDocument/2006/relationships/image" Target="../media/image127.emf"/><Relationship Id="rId4" Type="http://schemas.openxmlformats.org/officeDocument/2006/relationships/image" Target="../media/image126.e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emf"/><Relationship Id="rId3" Type="http://schemas.openxmlformats.org/officeDocument/2006/relationships/image" Target="../media/image139.emf"/><Relationship Id="rId7" Type="http://schemas.openxmlformats.org/officeDocument/2006/relationships/image" Target="../media/image143.emf"/><Relationship Id="rId2" Type="http://schemas.openxmlformats.org/officeDocument/2006/relationships/image" Target="../media/image138.emf"/><Relationship Id="rId1" Type="http://schemas.openxmlformats.org/officeDocument/2006/relationships/image" Target="../media/image137.emf"/><Relationship Id="rId6" Type="http://schemas.openxmlformats.org/officeDocument/2006/relationships/image" Target="../media/image142.emf"/><Relationship Id="rId5" Type="http://schemas.openxmlformats.org/officeDocument/2006/relationships/image" Target="../media/image141.emf"/><Relationship Id="rId4" Type="http://schemas.openxmlformats.org/officeDocument/2006/relationships/image" Target="../media/image140.emf"/><Relationship Id="rId9" Type="http://schemas.openxmlformats.org/officeDocument/2006/relationships/image" Target="../media/image145.e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emf"/><Relationship Id="rId3" Type="http://schemas.openxmlformats.org/officeDocument/2006/relationships/image" Target="../media/image151.emf"/><Relationship Id="rId7" Type="http://schemas.openxmlformats.org/officeDocument/2006/relationships/image" Target="../media/image155.emf"/><Relationship Id="rId2" Type="http://schemas.openxmlformats.org/officeDocument/2006/relationships/image" Target="../media/image150.emf"/><Relationship Id="rId1" Type="http://schemas.openxmlformats.org/officeDocument/2006/relationships/image" Target="../media/image149.emf"/><Relationship Id="rId6" Type="http://schemas.openxmlformats.org/officeDocument/2006/relationships/image" Target="../media/image154.emf"/><Relationship Id="rId5" Type="http://schemas.openxmlformats.org/officeDocument/2006/relationships/image" Target="../media/image153.emf"/><Relationship Id="rId4" Type="http://schemas.openxmlformats.org/officeDocument/2006/relationships/image" Target="../media/image152.emf"/><Relationship Id="rId9" Type="http://schemas.openxmlformats.org/officeDocument/2006/relationships/image" Target="../media/image15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A0AAB9-0DFA-4F1A-A073-1FA00A6DCC87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74446A-9446-4305-81B3-F3A13287A9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881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87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287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AE3E8780-4955-47C3-938D-2749D1002EA1}" type="slidenum">
              <a:rPr lang="en-US" altLang="en-US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48783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379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7E9CFA86-F24F-4349-948A-942F6497A86D}" type="slidenum">
              <a:rPr lang="en-US" altLang="en-US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38091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89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389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E4D61928-EFED-4886-A1DA-E02BE891F145}" type="slidenum">
              <a:rPr lang="en-US" altLang="en-US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74463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99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399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47CD3505-A75E-4444-B75F-0825270F81F4}" type="slidenum">
              <a:rPr lang="en-US" altLang="en-US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21130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09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409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7FBB473A-AAFD-4F21-9EEB-C2A7B2791B96}" type="slidenum">
              <a:rPr lang="en-US" altLang="en-US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21333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20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420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BF81F71A-28BD-47C3-BD06-40BD205F615B}" type="slidenum">
              <a:rPr lang="en-US" altLang="en-US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22020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30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430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0EAA2425-49D5-467A-9C34-22386B477A60}" type="slidenum">
              <a:rPr lang="en-US" altLang="en-US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68937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40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440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828DC38B-450C-4119-86D0-9FE999807A62}" type="slidenum">
              <a:rPr lang="en-US" altLang="en-US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86060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50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450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66CA248A-6264-407B-8CC5-FEA1BAF9614E}" type="slidenum">
              <a:rPr lang="en-US" altLang="en-US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45569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61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461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F7AEDF12-EE2F-4F1A-922C-A37C629B393F}" type="slidenum">
              <a:rPr lang="en-US" altLang="en-US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08879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71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471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4C3727C8-CE0F-4640-AB94-68149268BC97}" type="slidenum">
              <a:rPr lang="en-US" altLang="en-US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3931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97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297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01844DE3-CD9D-4265-862E-31AA13B4CA19}" type="slidenum">
              <a:rPr lang="en-US" altLang="en-US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64891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481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C025A3FA-83D4-4E69-8860-DD9E0AD518E4}" type="slidenum">
              <a:rPr lang="en-US" altLang="en-US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80553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91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491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46E82658-E3C8-408E-8FE2-D2BAD8187930}" type="slidenum">
              <a:rPr lang="en-US" altLang="en-US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30671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02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502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88B62C5A-B0B7-41F7-8B8F-EDB33397DE5B}" type="slidenum">
              <a:rPr lang="en-US" altLang="en-US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43473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12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512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259808-50DC-43EC-A5D1-2687CEB2E425}" type="slidenum">
              <a:rPr lang="en-US" altLang="en-US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11360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22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522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BCF48EDF-241F-46D6-B5A6-3A5BA63BBCC1}" type="slidenum">
              <a:rPr lang="en-US" altLang="en-US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35661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32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532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74DE762F-0D47-41F3-8565-0CB37F923CA5}" type="slidenum">
              <a:rPr lang="en-US" altLang="en-US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69478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43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543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AE9AD1AD-34C9-4F73-AFBF-5984BCF6FC6F}" type="slidenum">
              <a:rPr lang="en-US" altLang="en-US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90873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53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553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AC41535F-D3DB-4C51-A2D7-440695D9337C}" type="slidenum">
              <a:rPr lang="en-US" altLang="en-US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64914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63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563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5C0D675F-5124-433E-9EAF-E41E3BA1E69B}" type="slidenum">
              <a:rPr lang="en-US" altLang="en-US"/>
              <a:pPr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20496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73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573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4F2A17EB-1718-4B19-BE38-72CC905233FC}" type="slidenum">
              <a:rPr lang="en-US" altLang="en-US"/>
              <a:pPr/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7745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07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307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8905688A-7322-4319-AF15-896B7AEC93E8}" type="slidenum">
              <a:rPr lang="en-US" altLang="en-US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96011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584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EE21C488-6103-4325-A017-1B1A6B6DD0AA}" type="slidenum">
              <a:rPr lang="en-US" altLang="en-US"/>
              <a:pPr/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82982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94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594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E5B79156-5922-4F3B-A0CE-3FA43AA46014}" type="slidenum">
              <a:rPr lang="en-US" altLang="en-US"/>
              <a:pPr/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014831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04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604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AC8F0A44-2FAD-43CA-917B-A15F4887DC79}" type="slidenum">
              <a:rPr lang="en-US" altLang="en-US"/>
              <a:pPr/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71789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14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614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51E3A21B-4376-42EF-AA7A-7675CBD49DA3}" type="slidenum">
              <a:rPr lang="en-US" altLang="en-US"/>
              <a:pPr/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10745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24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624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00BFD270-88C2-4C8A-A434-EBB97C918E2A}" type="slidenum">
              <a:rPr lang="en-US" altLang="en-US"/>
              <a:pPr/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45752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35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635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729DCC4-31A4-40DB-B984-84CF527A8A66}" type="slidenum">
              <a:rPr lang="en-US" altLang="en-US"/>
              <a:pPr/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851161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45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645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4B670B52-FEC5-4EFA-AADA-B1A2E65C12B3}" type="slidenum">
              <a:rPr lang="en-US" altLang="en-US"/>
              <a:pPr/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473182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55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655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68937842-4C10-41ED-B430-00C6B9EE3CD9}" type="slidenum">
              <a:rPr lang="en-US" altLang="en-US"/>
              <a:pPr/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250592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65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665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B5CBF14A-947A-44F1-9B3E-B2F609BD2D48}" type="slidenum">
              <a:rPr lang="en-US" altLang="en-US"/>
              <a:pPr/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497286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76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676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E9CBF103-CD00-4770-85F1-235905E3B2B8}" type="slidenum">
              <a:rPr lang="en-US" altLang="en-US"/>
              <a:pPr/>
              <a:t>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09626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17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317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FE2F6869-CAC9-46BC-A977-E66AAC5B8BC7}" type="slidenum">
              <a:rPr lang="en-US" altLang="en-US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687927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686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19488C93-8D0A-4DB4-8A44-87FCD9064F5B}" type="slidenum">
              <a:rPr lang="en-US" altLang="en-US"/>
              <a:pPr/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242285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96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696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12DFF599-A118-4048-98B1-D2405E1442E2}" type="slidenum">
              <a:rPr lang="en-US" altLang="en-US"/>
              <a:pPr/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161659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06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706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EC85B41C-556D-46FE-B66F-5ED2B0FA3B96}" type="slidenum">
              <a:rPr lang="en-US" altLang="en-US"/>
              <a:pPr/>
              <a:t>42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948964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17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717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398506B6-E5A7-43EB-B686-8C4B4823E2AB}" type="slidenum">
              <a:rPr lang="en-US" altLang="en-US"/>
              <a:pPr/>
              <a:t>43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965317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27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727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2246FC89-1811-457F-AF0C-48ADC99DA94A}" type="slidenum">
              <a:rPr lang="en-US" altLang="en-US"/>
              <a:pPr/>
              <a:t>44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506455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37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737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4F09940C-581A-4098-8ECF-D6FD8E588A5B}" type="slidenum">
              <a:rPr lang="en-US" altLang="en-US"/>
              <a:pPr/>
              <a:t>45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693279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47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747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74D36C4B-B803-42E4-B02A-F62CC44BDF17}" type="slidenum">
              <a:rPr lang="en-US" altLang="en-US"/>
              <a:pPr/>
              <a:t>46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370899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58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758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CDE5E3DA-9C19-473D-9E6A-E902B3DC11D1}" type="slidenum">
              <a:rPr lang="en-US" altLang="en-US"/>
              <a:pPr/>
              <a:t>47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967028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68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768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5FC189C7-E779-431F-9F4D-CC4326BE6FD9}" type="slidenum">
              <a:rPr lang="en-US" altLang="en-US"/>
              <a:pPr/>
              <a:t>48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375070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78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778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CD389A03-83F6-4EB2-A83E-9846C34B38DF}" type="slidenum">
              <a:rPr lang="en-US" altLang="en-US"/>
              <a:pPr/>
              <a:t>49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55647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28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328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AEDA135E-3C4F-41D0-875F-14A4262F6161}" type="slidenum">
              <a:rPr lang="en-US" altLang="en-US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107652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8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788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336D09A7-B6EE-4D3B-8C5A-07B3177BC92B}" type="slidenum">
              <a:rPr lang="en-US" altLang="en-US"/>
              <a:pPr/>
              <a:t>50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86780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99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799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A4AFE5F2-6E5C-4986-9D8D-D5D8A35CCB72}" type="slidenum">
              <a:rPr lang="en-US" altLang="en-US"/>
              <a:pPr/>
              <a:t>51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168352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09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809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C1A45C51-96F9-4CC7-AE17-5233F7EBBCB5}" type="slidenum">
              <a:rPr lang="en-US" altLang="en-US"/>
              <a:pPr/>
              <a:t>52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874545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19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819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F16A085C-984C-4680-A143-0F3597BE90DC}" type="slidenum">
              <a:rPr lang="en-US" altLang="en-US"/>
              <a:pPr/>
              <a:t>53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65850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29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829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C4392D28-A612-4110-8AB0-1091C523839C}" type="slidenum">
              <a:rPr lang="en-US" altLang="en-US"/>
              <a:pPr/>
              <a:t>54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424943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40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840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386B3D18-DB61-497B-9C1D-222F96726E27}" type="slidenum">
              <a:rPr lang="en-US" altLang="en-US"/>
              <a:pPr/>
              <a:t>55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986788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50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850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CEE71E1E-1EBA-415C-8E09-DCDF4F678B7B}" type="slidenum">
              <a:rPr lang="en-US" altLang="en-US"/>
              <a:pPr/>
              <a:t>56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864445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60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860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A30AF31C-0E8F-4E51-922D-F91DCB5C3799}" type="slidenum">
              <a:rPr lang="en-US" altLang="en-US"/>
              <a:pPr/>
              <a:t>57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337157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70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870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2C8C964F-702A-4EB5-ABF1-2EC5D85D8206}" type="slidenum">
              <a:rPr lang="en-US" altLang="en-US"/>
              <a:pPr/>
              <a:t>58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975085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80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880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1F59896D-BDED-4C81-A143-CEE1BAC9BCAA}" type="slidenum">
              <a:rPr lang="en-US" altLang="en-US"/>
              <a:pPr/>
              <a:t>67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38442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38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338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7827B13C-977E-4D99-BF63-D6B2056FD28B}" type="slidenum">
              <a:rPr lang="en-US" altLang="en-US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54635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89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4B8263D9-B0B4-46F9-8C26-661664CD2355}" type="slidenum">
              <a:rPr lang="en-US" altLang="en-US"/>
              <a:pPr/>
              <a:t>68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349741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01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901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C351B05E-5EE2-44D0-82F4-4A41A558D074}" type="slidenum">
              <a:rPr lang="en-US" altLang="en-US"/>
              <a:pPr/>
              <a:t>69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124360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11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911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ED011DF0-8B69-43A1-98B6-D9F6E17A9D5C}" type="slidenum">
              <a:rPr lang="en-US" altLang="en-US"/>
              <a:pPr/>
              <a:t>70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00100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21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921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E99F19D8-BBCF-489F-BE6E-E3C3FA2B3FEB}" type="slidenum">
              <a:rPr lang="en-US" altLang="en-US"/>
              <a:pPr/>
              <a:t>72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683386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32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932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CC83663C-57CB-454E-81D3-C0895F20C4BD}" type="slidenum">
              <a:rPr lang="en-US" altLang="en-US"/>
              <a:pPr/>
              <a:t>73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108852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42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942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B85D27C8-FAA8-45C3-86FE-A92AFBFF41EF}" type="slidenum">
              <a:rPr lang="en-US" altLang="en-US"/>
              <a:pPr/>
              <a:t>74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819887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52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952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236D1EDD-C462-49E3-A687-AB6D176552E8}" type="slidenum">
              <a:rPr lang="en-US" altLang="en-US"/>
              <a:pPr/>
              <a:t>80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587207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62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962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17B70BC8-5A2E-4DEA-902A-5BB3D28182EA}" type="slidenum">
              <a:rPr lang="en-US" altLang="en-US"/>
              <a:pPr/>
              <a:t>81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921317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73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973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5ECC194A-688E-45F8-B743-3D8A2CE2F97B}" type="slidenum">
              <a:rPr lang="en-US" altLang="en-US"/>
              <a:pPr/>
              <a:t>82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423749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83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983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F6707E5E-B6B6-4DFC-A8F3-EAE213080BB9}" type="slidenum">
              <a:rPr lang="en-US" altLang="en-US"/>
              <a:pPr/>
              <a:t>83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93205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48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348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3C2DC51-1886-40A9-A586-F39C7A1C42B2}" type="slidenum">
              <a:rPr lang="en-US" altLang="en-US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802029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99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A823C1AA-FDE8-4BD7-9081-073C605FC142}" type="slidenum">
              <a:rPr lang="en-US" altLang="en-US"/>
              <a:pPr/>
              <a:t>84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504501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0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00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5972FBF5-5824-4C34-939D-458AA349DC9F}" type="slidenum">
              <a:rPr lang="en-US" altLang="en-US"/>
              <a:pPr/>
              <a:t>85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681313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14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01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CF5965D3-1D73-41FA-B9D7-55665B496F2A}" type="slidenum">
              <a:rPr lang="en-US" altLang="en-US"/>
              <a:pPr/>
              <a:t>86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145728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24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02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557DA49D-CED1-4DCD-88FB-4069FA446F2C}" type="slidenum">
              <a:rPr lang="en-US" altLang="en-US"/>
              <a:pPr/>
              <a:t>87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072665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3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03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0D7877F6-BAF7-4019-9210-90C0E06600A2}" type="slidenum">
              <a:rPr lang="en-US" altLang="en-US"/>
              <a:pPr/>
              <a:t>88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565367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4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04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29C76125-98EC-4A64-A655-BAD47F16465D}" type="slidenum">
              <a:rPr lang="en-US" altLang="en-US"/>
              <a:pPr/>
              <a:t>89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397779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55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055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FA083375-7CDF-4EAC-A002-AED8982073A6}" type="slidenum">
              <a:rPr lang="en-US" altLang="en-US"/>
              <a:pPr/>
              <a:t>90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722237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65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065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E73B27AB-901A-4A1D-921A-EA88768014EF}" type="slidenum">
              <a:rPr lang="en-US" altLang="en-US"/>
              <a:pPr/>
              <a:t>91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939908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75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075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A57D0546-E320-4E82-8660-0F8C3D759858}" type="slidenum">
              <a:rPr lang="en-US" altLang="en-US"/>
              <a:pPr/>
              <a:t>92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433407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85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08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D6E1B2EB-90AB-4BFB-9B46-0B5920D6D92F}" type="slidenum">
              <a:rPr lang="en-US" altLang="en-US"/>
              <a:pPr/>
              <a:t>93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0747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58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358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78EF713E-0EC6-4EE4-B8F6-9CC7B3A1C878}" type="slidenum">
              <a:rPr lang="en-US" altLang="en-US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737306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096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C96F7EC-EDA3-47F8-AAEB-70048D23E35B}" type="slidenum">
              <a:rPr lang="en-US" altLang="en-US"/>
              <a:pPr/>
              <a:t>94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379739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6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10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0CE2B36B-9D98-4683-ACE6-FFB365DC9DF1}" type="slidenum">
              <a:rPr lang="en-US" altLang="en-US"/>
              <a:pPr/>
              <a:t>95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216809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16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116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0B635296-3530-4783-A4C8-42454F87C252}" type="slidenum">
              <a:rPr lang="en-US" altLang="en-US"/>
              <a:pPr/>
              <a:t>96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045834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26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126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C3E0EB3D-4901-409F-8778-4B7F9C29EBA1}" type="slidenum">
              <a:rPr lang="en-US" altLang="en-US"/>
              <a:pPr/>
              <a:t>97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968960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36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13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40F86576-C7E0-493D-B987-D41A61A9AAF2}" type="slidenum">
              <a:rPr lang="en-US" altLang="en-US"/>
              <a:pPr/>
              <a:t>98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044310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47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147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D1826798-F2FC-46B9-8316-7B9985854532}" type="slidenum">
              <a:rPr lang="en-US" altLang="en-US"/>
              <a:pPr/>
              <a:t>99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2187109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57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157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02BECAFA-B6BE-4558-8476-CE7EF4B05F7F}" type="slidenum">
              <a:rPr lang="en-US" altLang="en-US"/>
              <a:pPr/>
              <a:t>100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1134935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6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16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B6DEA424-6891-4AE5-AFDE-B316AC33A1D8}" type="slidenum">
              <a:rPr lang="en-US" altLang="en-US"/>
              <a:pPr/>
              <a:t>101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6185765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77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177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C94376D9-54E3-49B1-A55B-AC5E4B49D0E9}" type="slidenum">
              <a:rPr lang="en-US" altLang="en-US"/>
              <a:pPr/>
              <a:t>102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3630030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88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188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D2B40A90-F4D7-4835-8A8D-A5E0FB5E08FA}" type="slidenum">
              <a:rPr lang="en-US" altLang="en-US"/>
              <a:pPr/>
              <a:t>103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00106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68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368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C8F3228C-6004-45FC-A763-658C9EF07383}" type="slidenum">
              <a:rPr lang="en-US" altLang="en-US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1075808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198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5D17898F-1EBB-4DE8-98AE-5EF19CE4CE83}" type="slidenum">
              <a:rPr lang="en-US" altLang="en-US"/>
              <a:pPr/>
              <a:t>104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0250024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20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208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ADBC524A-F431-421D-81BE-A9C97864FCEF}" type="slidenum">
              <a:rPr lang="en-US" altLang="en-US"/>
              <a:pPr/>
              <a:t>105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7696118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218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218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7CEF2A90-C567-438A-BD17-2BC9A8D3F9F3}" type="slidenum">
              <a:rPr lang="en-US" altLang="en-US"/>
              <a:pPr/>
              <a:t>106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9917858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229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229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6D5C69FF-FD22-4127-9233-98F67361C445}" type="slidenum">
              <a:rPr lang="en-US" altLang="en-US"/>
              <a:pPr/>
              <a:t>107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2542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CA577-440B-4A0F-ABBE-D3D64ACEE9A7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936C-A089-48BE-B3D4-0C4576F9B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127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CA577-440B-4A0F-ABBE-D3D64ACEE9A7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936C-A089-48BE-B3D4-0C4576F9B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666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CA577-440B-4A0F-ABBE-D3D64ACEE9A7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936C-A089-48BE-B3D4-0C4576F9B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565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CA577-440B-4A0F-ABBE-D3D64ACEE9A7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936C-A089-48BE-B3D4-0C4576F9B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69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CA577-440B-4A0F-ABBE-D3D64ACEE9A7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936C-A089-48BE-B3D4-0C4576F9B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889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CA577-440B-4A0F-ABBE-D3D64ACEE9A7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936C-A089-48BE-B3D4-0C4576F9B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615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CA577-440B-4A0F-ABBE-D3D64ACEE9A7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936C-A089-48BE-B3D4-0C4576F9B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010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CA577-440B-4A0F-ABBE-D3D64ACEE9A7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936C-A089-48BE-B3D4-0C4576F9B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99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CA577-440B-4A0F-ABBE-D3D64ACEE9A7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936C-A089-48BE-B3D4-0C4576F9B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78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CA577-440B-4A0F-ABBE-D3D64ACEE9A7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936C-A089-48BE-B3D4-0C4576F9B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06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CA577-440B-4A0F-ABBE-D3D64ACEE9A7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936C-A089-48BE-B3D4-0C4576F9B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916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2CA577-440B-4A0F-ABBE-D3D64ACEE9A7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B936C-A089-48BE-B3D4-0C4576F9B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930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5.emf"/><Relationship Id="rId3" Type="http://schemas.openxmlformats.org/officeDocument/2006/relationships/image" Target="../media/image2.emf"/><Relationship Id="rId7" Type="http://schemas.openxmlformats.org/officeDocument/2006/relationships/image" Target="../media/image18.png"/><Relationship Id="rId12" Type="http://schemas.openxmlformats.org/officeDocument/2006/relationships/image" Target="../media/image2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11" Type="http://schemas.openxmlformats.org/officeDocument/2006/relationships/image" Target="../media/image23.emf"/><Relationship Id="rId5" Type="http://schemas.openxmlformats.org/officeDocument/2006/relationships/image" Target="../media/image15.png"/><Relationship Id="rId10" Type="http://schemas.openxmlformats.org/officeDocument/2006/relationships/image" Target="../media/image3.emf"/><Relationship Id="rId4" Type="http://schemas.openxmlformats.org/officeDocument/2006/relationships/image" Target="../media/image20.emf"/><Relationship Id="rId9" Type="http://schemas.openxmlformats.org/officeDocument/2006/relationships/image" Target="../media/image22.emf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7.emf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8.emf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9.emf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2.emf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3.emf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1.emf"/><Relationship Id="rId4" Type="http://schemas.openxmlformats.org/officeDocument/2006/relationships/image" Target="../media/image253.emf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gif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emf"/><Relationship Id="rId7" Type="http://schemas.openxmlformats.org/officeDocument/2006/relationships/image" Target="../media/image18.png"/><Relationship Id="rId12" Type="http://schemas.openxmlformats.org/officeDocument/2006/relationships/image" Target="../media/image2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11" Type="http://schemas.openxmlformats.org/officeDocument/2006/relationships/image" Target="../media/image23.emf"/><Relationship Id="rId5" Type="http://schemas.openxmlformats.org/officeDocument/2006/relationships/image" Target="../media/image15.png"/><Relationship Id="rId10" Type="http://schemas.openxmlformats.org/officeDocument/2006/relationships/image" Target="../media/image3.emf"/><Relationship Id="rId4" Type="http://schemas.openxmlformats.org/officeDocument/2006/relationships/image" Target="../media/image20.emf"/><Relationship Id="rId9" Type="http://schemas.openxmlformats.org/officeDocument/2006/relationships/image" Target="../media/image22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emf"/><Relationship Id="rId7" Type="http://schemas.openxmlformats.org/officeDocument/2006/relationships/image" Target="../media/image16.png"/><Relationship Id="rId12" Type="http://schemas.openxmlformats.org/officeDocument/2006/relationships/image" Target="../media/image1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11" Type="http://schemas.openxmlformats.org/officeDocument/2006/relationships/image" Target="../media/image3.emf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20.emf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image" Target="../media/image29.emf"/><Relationship Id="rId7" Type="http://schemas.openxmlformats.org/officeDocument/2006/relationships/image" Target="../media/image3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20.emf"/><Relationship Id="rId4" Type="http://schemas.openxmlformats.org/officeDocument/2006/relationships/image" Target="../media/image2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3.em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20.emf"/><Relationship Id="rId10" Type="http://schemas.openxmlformats.org/officeDocument/2006/relationships/image" Target="../media/image18.png"/><Relationship Id="rId4" Type="http://schemas.openxmlformats.org/officeDocument/2006/relationships/image" Target="../media/image2.emf"/><Relationship Id="rId9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20.emf"/><Relationship Id="rId4" Type="http://schemas.openxmlformats.org/officeDocument/2006/relationships/image" Target="../media/image2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4.em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20.emf"/><Relationship Id="rId10" Type="http://schemas.openxmlformats.org/officeDocument/2006/relationships/image" Target="../media/image18.png"/><Relationship Id="rId4" Type="http://schemas.openxmlformats.org/officeDocument/2006/relationships/image" Target="../media/image2.emf"/><Relationship Id="rId9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4.em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20.emf"/><Relationship Id="rId10" Type="http://schemas.openxmlformats.org/officeDocument/2006/relationships/image" Target="../media/image18.png"/><Relationship Id="rId4" Type="http://schemas.openxmlformats.org/officeDocument/2006/relationships/image" Target="../media/image2.emf"/><Relationship Id="rId9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4.em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11" Type="http://schemas.openxmlformats.org/officeDocument/2006/relationships/image" Target="../media/image35.gif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20.emf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1.emf"/><Relationship Id="rId7" Type="http://schemas.openxmlformats.org/officeDocument/2006/relationships/image" Target="../media/image3.emf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image" Target="../media/image36.png"/><Relationship Id="rId7" Type="http://schemas.openxmlformats.org/officeDocument/2006/relationships/image" Target="../media/image40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10" Type="http://schemas.openxmlformats.org/officeDocument/2006/relationships/image" Target="../media/image43.emf"/><Relationship Id="rId4" Type="http://schemas.openxmlformats.org/officeDocument/2006/relationships/image" Target="../media/image37.png"/><Relationship Id="rId9" Type="http://schemas.openxmlformats.org/officeDocument/2006/relationships/image" Target="../media/image4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9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4" Type="http://schemas.openxmlformats.org/officeDocument/2006/relationships/image" Target="../media/image45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3" Type="http://schemas.openxmlformats.org/officeDocument/2006/relationships/image" Target="../media/image50.png"/><Relationship Id="rId7" Type="http://schemas.openxmlformats.org/officeDocument/2006/relationships/image" Target="../media/image49.emf"/><Relationship Id="rId12" Type="http://schemas.openxmlformats.org/officeDocument/2006/relationships/image" Target="../media/image55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emf"/><Relationship Id="rId11" Type="http://schemas.openxmlformats.org/officeDocument/2006/relationships/image" Target="../media/image54.emf"/><Relationship Id="rId5" Type="http://schemas.openxmlformats.org/officeDocument/2006/relationships/image" Target="../media/image47.emf"/><Relationship Id="rId10" Type="http://schemas.openxmlformats.org/officeDocument/2006/relationships/image" Target="../media/image53.emf"/><Relationship Id="rId4" Type="http://schemas.openxmlformats.org/officeDocument/2006/relationships/image" Target="../media/image45.emf"/><Relationship Id="rId9" Type="http://schemas.openxmlformats.org/officeDocument/2006/relationships/image" Target="../media/image52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13" Type="http://schemas.openxmlformats.org/officeDocument/2006/relationships/image" Target="../media/image57.emf"/><Relationship Id="rId18" Type="http://schemas.openxmlformats.org/officeDocument/2006/relationships/image" Target="../media/image62.emf"/><Relationship Id="rId3" Type="http://schemas.openxmlformats.org/officeDocument/2006/relationships/image" Target="../media/image56.png"/><Relationship Id="rId7" Type="http://schemas.openxmlformats.org/officeDocument/2006/relationships/image" Target="../media/image49.emf"/><Relationship Id="rId12" Type="http://schemas.openxmlformats.org/officeDocument/2006/relationships/image" Target="../media/image55.emf"/><Relationship Id="rId17" Type="http://schemas.openxmlformats.org/officeDocument/2006/relationships/image" Target="../media/image61.emf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60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emf"/><Relationship Id="rId11" Type="http://schemas.openxmlformats.org/officeDocument/2006/relationships/image" Target="../media/image54.emf"/><Relationship Id="rId5" Type="http://schemas.openxmlformats.org/officeDocument/2006/relationships/image" Target="../media/image47.emf"/><Relationship Id="rId15" Type="http://schemas.openxmlformats.org/officeDocument/2006/relationships/image" Target="../media/image59.emf"/><Relationship Id="rId10" Type="http://schemas.openxmlformats.org/officeDocument/2006/relationships/image" Target="../media/image53.emf"/><Relationship Id="rId19" Type="http://schemas.openxmlformats.org/officeDocument/2006/relationships/image" Target="../media/image63.emf"/><Relationship Id="rId4" Type="http://schemas.openxmlformats.org/officeDocument/2006/relationships/image" Target="../media/image45.emf"/><Relationship Id="rId9" Type="http://schemas.openxmlformats.org/officeDocument/2006/relationships/image" Target="../media/image52.emf"/><Relationship Id="rId14" Type="http://schemas.openxmlformats.org/officeDocument/2006/relationships/image" Target="../media/image58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emf"/><Relationship Id="rId3" Type="http://schemas.openxmlformats.org/officeDocument/2006/relationships/image" Target="../media/image56.png"/><Relationship Id="rId7" Type="http://schemas.openxmlformats.org/officeDocument/2006/relationships/image" Target="../media/image67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emf"/><Relationship Id="rId5" Type="http://schemas.openxmlformats.org/officeDocument/2006/relationships/image" Target="../media/image65.emf"/><Relationship Id="rId10" Type="http://schemas.openxmlformats.org/officeDocument/2006/relationships/image" Target="../media/image70.emf"/><Relationship Id="rId4" Type="http://schemas.openxmlformats.org/officeDocument/2006/relationships/image" Target="../media/image64.emf"/><Relationship Id="rId9" Type="http://schemas.openxmlformats.org/officeDocument/2006/relationships/image" Target="../media/image69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emf"/><Relationship Id="rId13" Type="http://schemas.openxmlformats.org/officeDocument/2006/relationships/image" Target="../media/image41.emf"/><Relationship Id="rId3" Type="http://schemas.openxmlformats.org/officeDocument/2006/relationships/image" Target="../media/image71.png"/><Relationship Id="rId7" Type="http://schemas.openxmlformats.org/officeDocument/2006/relationships/image" Target="../media/image75.emf"/><Relationship Id="rId12" Type="http://schemas.openxmlformats.org/officeDocument/2006/relationships/image" Target="../media/image40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emf"/><Relationship Id="rId11" Type="http://schemas.openxmlformats.org/officeDocument/2006/relationships/image" Target="../media/image39.emf"/><Relationship Id="rId5" Type="http://schemas.openxmlformats.org/officeDocument/2006/relationships/image" Target="../media/image73.emf"/><Relationship Id="rId10" Type="http://schemas.openxmlformats.org/officeDocument/2006/relationships/image" Target="../media/image38.emf"/><Relationship Id="rId4" Type="http://schemas.openxmlformats.org/officeDocument/2006/relationships/image" Target="../media/image72.emf"/><Relationship Id="rId9" Type="http://schemas.openxmlformats.org/officeDocument/2006/relationships/image" Target="../media/image77.emf"/><Relationship Id="rId14" Type="http://schemas.openxmlformats.org/officeDocument/2006/relationships/image" Target="../media/image42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em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2.emf"/><Relationship Id="rId10" Type="http://schemas.openxmlformats.org/officeDocument/2006/relationships/image" Target="../media/image18.png"/><Relationship Id="rId4" Type="http://schemas.openxmlformats.org/officeDocument/2006/relationships/image" Target="../media/image3.emf"/><Relationship Id="rId9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em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2.emf"/><Relationship Id="rId10" Type="http://schemas.openxmlformats.org/officeDocument/2006/relationships/image" Target="../media/image18.png"/><Relationship Id="rId4" Type="http://schemas.openxmlformats.org/officeDocument/2006/relationships/image" Target="../media/image3.emf"/><Relationship Id="rId9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em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2.emf"/><Relationship Id="rId10" Type="http://schemas.openxmlformats.org/officeDocument/2006/relationships/image" Target="../media/image18.png"/><Relationship Id="rId4" Type="http://schemas.openxmlformats.org/officeDocument/2006/relationships/image" Target="../media/image3.emf"/><Relationship Id="rId9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emf"/><Relationship Id="rId13" Type="http://schemas.openxmlformats.org/officeDocument/2006/relationships/image" Target="../media/image120.emf"/><Relationship Id="rId3" Type="http://schemas.openxmlformats.org/officeDocument/2006/relationships/image" Target="../media/image110.emf"/><Relationship Id="rId7" Type="http://schemas.openxmlformats.org/officeDocument/2006/relationships/image" Target="../media/image114.emf"/><Relationship Id="rId12" Type="http://schemas.openxmlformats.org/officeDocument/2006/relationships/image" Target="../media/image119.em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3.emf"/><Relationship Id="rId11" Type="http://schemas.openxmlformats.org/officeDocument/2006/relationships/image" Target="../media/image118.emf"/><Relationship Id="rId5" Type="http://schemas.openxmlformats.org/officeDocument/2006/relationships/image" Target="../media/image112.png"/><Relationship Id="rId15" Type="http://schemas.openxmlformats.org/officeDocument/2006/relationships/image" Target="../media/image122.emf"/><Relationship Id="rId10" Type="http://schemas.openxmlformats.org/officeDocument/2006/relationships/image" Target="../media/image117.emf"/><Relationship Id="rId4" Type="http://schemas.openxmlformats.org/officeDocument/2006/relationships/image" Target="../media/image111.png"/><Relationship Id="rId9" Type="http://schemas.openxmlformats.org/officeDocument/2006/relationships/image" Target="../media/image116.emf"/><Relationship Id="rId14" Type="http://schemas.openxmlformats.org/officeDocument/2006/relationships/image" Target="../media/image121.emf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image" Target="../media/image125.emf"/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12" Type="http://schemas.openxmlformats.org/officeDocument/2006/relationships/oleObject" Target="../embeddings/oleObject3.bin"/><Relationship Id="rId17" Type="http://schemas.openxmlformats.org/officeDocument/2006/relationships/image" Target="../media/image127.emf"/><Relationship Id="rId2" Type="http://schemas.openxmlformats.org/officeDocument/2006/relationships/slideLayout" Target="../slideLayouts/slideLayout6.xml"/><Relationship Id="rId16" Type="http://schemas.openxmlformats.org/officeDocument/2006/relationships/oleObject" Target="../embeddings/oleObject5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1.png"/><Relationship Id="rId11" Type="http://schemas.openxmlformats.org/officeDocument/2006/relationships/image" Target="../media/image124.emf"/><Relationship Id="rId5" Type="http://schemas.openxmlformats.org/officeDocument/2006/relationships/image" Target="../media/image130.png"/><Relationship Id="rId15" Type="http://schemas.openxmlformats.org/officeDocument/2006/relationships/image" Target="../media/image126.emf"/><Relationship Id="rId10" Type="http://schemas.openxmlformats.org/officeDocument/2006/relationships/oleObject" Target="../embeddings/oleObject2.bin"/><Relationship Id="rId4" Type="http://schemas.openxmlformats.org/officeDocument/2006/relationships/image" Target="../media/image129.png"/><Relationship Id="rId9" Type="http://schemas.openxmlformats.org/officeDocument/2006/relationships/image" Target="../media/image123.emf"/><Relationship Id="rId14" Type="http://schemas.openxmlformats.org/officeDocument/2006/relationships/oleObject" Target="../embeddings/oleObject4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image" Target="../media/image2.emf"/><Relationship Id="rId7" Type="http://schemas.openxmlformats.org/officeDocument/2006/relationships/image" Target="../media/image2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20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7" Type="http://schemas.openxmlformats.org/officeDocument/2006/relationships/image" Target="../media/image7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6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13" Type="http://schemas.openxmlformats.org/officeDocument/2006/relationships/oleObject" Target="../embeddings/oleObject9.bin"/><Relationship Id="rId18" Type="http://schemas.openxmlformats.org/officeDocument/2006/relationships/image" Target="../media/image142.emf"/><Relationship Id="rId3" Type="http://schemas.openxmlformats.org/officeDocument/2006/relationships/image" Target="../media/image146.png"/><Relationship Id="rId21" Type="http://schemas.openxmlformats.org/officeDocument/2006/relationships/oleObject" Target="../embeddings/oleObject13.bin"/><Relationship Id="rId7" Type="http://schemas.openxmlformats.org/officeDocument/2006/relationships/image" Target="../media/image135.png"/><Relationship Id="rId12" Type="http://schemas.openxmlformats.org/officeDocument/2006/relationships/image" Target="../media/image139.emf"/><Relationship Id="rId17" Type="http://schemas.openxmlformats.org/officeDocument/2006/relationships/oleObject" Target="../embeddings/oleObject11.bin"/><Relationship Id="rId25" Type="http://schemas.openxmlformats.org/officeDocument/2006/relationships/image" Target="../media/image148.emf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141.emf"/><Relationship Id="rId20" Type="http://schemas.openxmlformats.org/officeDocument/2006/relationships/image" Target="../media/image143.e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147.png"/><Relationship Id="rId11" Type="http://schemas.openxmlformats.org/officeDocument/2006/relationships/oleObject" Target="../embeddings/oleObject8.bin"/><Relationship Id="rId24" Type="http://schemas.openxmlformats.org/officeDocument/2006/relationships/image" Target="../media/image145.emf"/><Relationship Id="rId5" Type="http://schemas.openxmlformats.org/officeDocument/2006/relationships/image" Target="../media/image137.emf"/><Relationship Id="rId15" Type="http://schemas.openxmlformats.org/officeDocument/2006/relationships/oleObject" Target="../embeddings/oleObject10.bin"/><Relationship Id="rId23" Type="http://schemas.openxmlformats.org/officeDocument/2006/relationships/oleObject" Target="../embeddings/oleObject14.bin"/><Relationship Id="rId10" Type="http://schemas.openxmlformats.org/officeDocument/2006/relationships/image" Target="../media/image138.emf"/><Relationship Id="rId19" Type="http://schemas.openxmlformats.org/officeDocument/2006/relationships/oleObject" Target="../embeddings/oleObject12.bin"/><Relationship Id="rId4" Type="http://schemas.openxmlformats.org/officeDocument/2006/relationships/oleObject" Target="../embeddings/oleObject6.bin"/><Relationship Id="rId9" Type="http://schemas.openxmlformats.org/officeDocument/2006/relationships/oleObject" Target="../embeddings/oleObject7.bin"/><Relationship Id="rId14" Type="http://schemas.openxmlformats.org/officeDocument/2006/relationships/image" Target="../media/image140.emf"/><Relationship Id="rId22" Type="http://schemas.openxmlformats.org/officeDocument/2006/relationships/image" Target="../media/image144.emf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emf"/><Relationship Id="rId13" Type="http://schemas.openxmlformats.org/officeDocument/2006/relationships/oleObject" Target="../embeddings/oleObject18.bin"/><Relationship Id="rId18" Type="http://schemas.openxmlformats.org/officeDocument/2006/relationships/image" Target="../media/image154.emf"/><Relationship Id="rId3" Type="http://schemas.openxmlformats.org/officeDocument/2006/relationships/image" Target="../media/image134.png"/><Relationship Id="rId21" Type="http://schemas.openxmlformats.org/officeDocument/2006/relationships/oleObject" Target="../embeddings/oleObject22.bin"/><Relationship Id="rId7" Type="http://schemas.openxmlformats.org/officeDocument/2006/relationships/oleObject" Target="../embeddings/oleObject15.bin"/><Relationship Id="rId12" Type="http://schemas.openxmlformats.org/officeDocument/2006/relationships/image" Target="../media/image151.emf"/><Relationship Id="rId17" Type="http://schemas.openxmlformats.org/officeDocument/2006/relationships/oleObject" Target="../embeddings/oleObject20.bin"/><Relationship Id="rId25" Type="http://schemas.openxmlformats.org/officeDocument/2006/relationships/image" Target="../media/image148.emf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153.emf"/><Relationship Id="rId20" Type="http://schemas.openxmlformats.org/officeDocument/2006/relationships/image" Target="../media/image155.e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159.png"/><Relationship Id="rId11" Type="http://schemas.openxmlformats.org/officeDocument/2006/relationships/oleObject" Target="../embeddings/oleObject17.bin"/><Relationship Id="rId24" Type="http://schemas.openxmlformats.org/officeDocument/2006/relationships/image" Target="../media/image157.emf"/><Relationship Id="rId5" Type="http://schemas.openxmlformats.org/officeDocument/2006/relationships/image" Target="../media/image158.png"/><Relationship Id="rId15" Type="http://schemas.openxmlformats.org/officeDocument/2006/relationships/oleObject" Target="../embeddings/oleObject19.bin"/><Relationship Id="rId23" Type="http://schemas.openxmlformats.org/officeDocument/2006/relationships/oleObject" Target="../embeddings/oleObject23.bin"/><Relationship Id="rId10" Type="http://schemas.openxmlformats.org/officeDocument/2006/relationships/image" Target="../media/image150.emf"/><Relationship Id="rId19" Type="http://schemas.openxmlformats.org/officeDocument/2006/relationships/oleObject" Target="../embeddings/oleObject21.bin"/><Relationship Id="rId4" Type="http://schemas.openxmlformats.org/officeDocument/2006/relationships/image" Target="../media/image135.png"/><Relationship Id="rId9" Type="http://schemas.openxmlformats.org/officeDocument/2006/relationships/oleObject" Target="../embeddings/oleObject16.bin"/><Relationship Id="rId14" Type="http://schemas.openxmlformats.org/officeDocument/2006/relationships/image" Target="../media/image152.emf"/><Relationship Id="rId22" Type="http://schemas.openxmlformats.org/officeDocument/2006/relationships/image" Target="../media/image156.emf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emf"/><Relationship Id="rId13" Type="http://schemas.openxmlformats.org/officeDocument/2006/relationships/image" Target="../media/image171.emf"/><Relationship Id="rId3" Type="http://schemas.openxmlformats.org/officeDocument/2006/relationships/image" Target="../media/image161.png"/><Relationship Id="rId7" Type="http://schemas.openxmlformats.org/officeDocument/2006/relationships/image" Target="../media/image165.png"/><Relationship Id="rId12" Type="http://schemas.openxmlformats.org/officeDocument/2006/relationships/image" Target="../media/image170.emf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4.png"/><Relationship Id="rId11" Type="http://schemas.openxmlformats.org/officeDocument/2006/relationships/image" Target="../media/image169.emf"/><Relationship Id="rId5" Type="http://schemas.openxmlformats.org/officeDocument/2006/relationships/image" Target="../media/image163.png"/><Relationship Id="rId10" Type="http://schemas.openxmlformats.org/officeDocument/2006/relationships/image" Target="../media/image168.emf"/><Relationship Id="rId4" Type="http://schemas.openxmlformats.org/officeDocument/2006/relationships/image" Target="../media/image162.png"/><Relationship Id="rId9" Type="http://schemas.openxmlformats.org/officeDocument/2006/relationships/image" Target="../media/image167.emf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3" Type="http://schemas.openxmlformats.org/officeDocument/2006/relationships/image" Target="../media/image172.emf"/><Relationship Id="rId7" Type="http://schemas.openxmlformats.org/officeDocument/2006/relationships/image" Target="../media/image17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10" Type="http://schemas.openxmlformats.org/officeDocument/2006/relationships/image" Target="../media/image177.png"/><Relationship Id="rId4" Type="http://schemas.openxmlformats.org/officeDocument/2006/relationships/image" Target="../media/image173.emf"/><Relationship Id="rId9" Type="http://schemas.openxmlformats.org/officeDocument/2006/relationships/image" Target="../media/image176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32.png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78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em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emf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10" Type="http://schemas.openxmlformats.org/officeDocument/2006/relationships/image" Target="../media/image3.emf"/><Relationship Id="rId4" Type="http://schemas.openxmlformats.org/officeDocument/2006/relationships/image" Target="../media/image20.emf"/><Relationship Id="rId9" Type="http://schemas.openxmlformats.org/officeDocument/2006/relationships/image" Target="../media/image22.emf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3" Type="http://schemas.openxmlformats.org/officeDocument/2006/relationships/image" Target="../media/image180.emf"/><Relationship Id="rId7" Type="http://schemas.openxmlformats.org/officeDocument/2006/relationships/image" Target="../media/image18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3.png"/><Relationship Id="rId5" Type="http://schemas.openxmlformats.org/officeDocument/2006/relationships/image" Target="../media/image182.png"/><Relationship Id="rId4" Type="http://schemas.openxmlformats.org/officeDocument/2006/relationships/image" Target="../media/image181.png"/><Relationship Id="rId9" Type="http://schemas.openxmlformats.org/officeDocument/2006/relationships/image" Target="../media/image186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emf"/><Relationship Id="rId13" Type="http://schemas.openxmlformats.org/officeDocument/2006/relationships/image" Target="../media/image171.emf"/><Relationship Id="rId3" Type="http://schemas.openxmlformats.org/officeDocument/2006/relationships/image" Target="../media/image161.png"/><Relationship Id="rId7" Type="http://schemas.openxmlformats.org/officeDocument/2006/relationships/image" Target="../media/image165.png"/><Relationship Id="rId12" Type="http://schemas.openxmlformats.org/officeDocument/2006/relationships/image" Target="../media/image170.emf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4.png"/><Relationship Id="rId11" Type="http://schemas.openxmlformats.org/officeDocument/2006/relationships/image" Target="../media/image169.emf"/><Relationship Id="rId5" Type="http://schemas.openxmlformats.org/officeDocument/2006/relationships/image" Target="../media/image163.png"/><Relationship Id="rId10" Type="http://schemas.openxmlformats.org/officeDocument/2006/relationships/image" Target="../media/image168.emf"/><Relationship Id="rId4" Type="http://schemas.openxmlformats.org/officeDocument/2006/relationships/image" Target="../media/image162.png"/><Relationship Id="rId9" Type="http://schemas.openxmlformats.org/officeDocument/2006/relationships/image" Target="../media/image167.emf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3" Type="http://schemas.openxmlformats.org/officeDocument/2006/relationships/image" Target="../media/image187.emf"/><Relationship Id="rId7" Type="http://schemas.openxmlformats.org/officeDocument/2006/relationships/image" Target="../media/image18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2.png"/><Relationship Id="rId11" Type="http://schemas.openxmlformats.org/officeDocument/2006/relationships/image" Target="../media/image188.emf"/><Relationship Id="rId5" Type="http://schemas.openxmlformats.org/officeDocument/2006/relationships/image" Target="../media/image181.png"/><Relationship Id="rId10" Type="http://schemas.openxmlformats.org/officeDocument/2006/relationships/image" Target="../media/image186.png"/><Relationship Id="rId4" Type="http://schemas.openxmlformats.org/officeDocument/2006/relationships/image" Target="../media/image180.emf"/><Relationship Id="rId9" Type="http://schemas.openxmlformats.org/officeDocument/2006/relationships/image" Target="../media/image185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png"/><Relationship Id="rId3" Type="http://schemas.openxmlformats.org/officeDocument/2006/relationships/image" Target="../media/image187.emf"/><Relationship Id="rId7" Type="http://schemas.openxmlformats.org/officeDocument/2006/relationships/image" Target="../media/image19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1.png"/><Relationship Id="rId11" Type="http://schemas.openxmlformats.org/officeDocument/2006/relationships/image" Target="../media/image195.emf"/><Relationship Id="rId5" Type="http://schemas.openxmlformats.org/officeDocument/2006/relationships/image" Target="../media/image190.png"/><Relationship Id="rId10" Type="http://schemas.openxmlformats.org/officeDocument/2006/relationships/image" Target="../media/image188.emf"/><Relationship Id="rId4" Type="http://schemas.openxmlformats.org/officeDocument/2006/relationships/image" Target="../media/image189.png"/><Relationship Id="rId9" Type="http://schemas.openxmlformats.org/officeDocument/2006/relationships/image" Target="../media/image194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13" Type="http://schemas.openxmlformats.org/officeDocument/2006/relationships/image" Target="../media/image197.emf"/><Relationship Id="rId3" Type="http://schemas.openxmlformats.org/officeDocument/2006/relationships/image" Target="../media/image187.emf"/><Relationship Id="rId7" Type="http://schemas.openxmlformats.org/officeDocument/2006/relationships/image" Target="../media/image183.png"/><Relationship Id="rId12" Type="http://schemas.openxmlformats.org/officeDocument/2006/relationships/image" Target="../media/image196.emf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2.png"/><Relationship Id="rId11" Type="http://schemas.openxmlformats.org/officeDocument/2006/relationships/image" Target="../media/image188.emf"/><Relationship Id="rId5" Type="http://schemas.openxmlformats.org/officeDocument/2006/relationships/image" Target="../media/image181.png"/><Relationship Id="rId10" Type="http://schemas.openxmlformats.org/officeDocument/2006/relationships/image" Target="../media/image186.png"/><Relationship Id="rId4" Type="http://schemas.openxmlformats.org/officeDocument/2006/relationships/image" Target="../media/image180.emf"/><Relationship Id="rId9" Type="http://schemas.openxmlformats.org/officeDocument/2006/relationships/image" Target="../media/image185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emf"/><Relationship Id="rId3" Type="http://schemas.openxmlformats.org/officeDocument/2006/relationships/image" Target="../media/image199.png"/><Relationship Id="rId7" Type="http://schemas.openxmlformats.org/officeDocument/2006/relationships/image" Target="../media/image203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2.png"/><Relationship Id="rId5" Type="http://schemas.openxmlformats.org/officeDocument/2006/relationships/image" Target="../media/image201.png"/><Relationship Id="rId4" Type="http://schemas.openxmlformats.org/officeDocument/2006/relationships/image" Target="../media/image200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emf"/><Relationship Id="rId3" Type="http://schemas.openxmlformats.org/officeDocument/2006/relationships/image" Target="../media/image206.png"/><Relationship Id="rId7" Type="http://schemas.openxmlformats.org/officeDocument/2006/relationships/image" Target="../media/image210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9.png"/><Relationship Id="rId5" Type="http://schemas.openxmlformats.org/officeDocument/2006/relationships/image" Target="../media/image208.png"/><Relationship Id="rId4" Type="http://schemas.openxmlformats.org/officeDocument/2006/relationships/image" Target="../media/image207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emf"/><Relationship Id="rId3" Type="http://schemas.openxmlformats.org/officeDocument/2006/relationships/image" Target="../media/image212.png"/><Relationship Id="rId7" Type="http://schemas.openxmlformats.org/officeDocument/2006/relationships/image" Target="../media/image216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5.png"/><Relationship Id="rId5" Type="http://schemas.openxmlformats.org/officeDocument/2006/relationships/image" Target="../media/image214.png"/><Relationship Id="rId4" Type="http://schemas.openxmlformats.org/officeDocument/2006/relationships/image" Target="../media/image213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emf"/><Relationship Id="rId3" Type="http://schemas.openxmlformats.org/officeDocument/2006/relationships/image" Target="../media/image218.png"/><Relationship Id="rId7" Type="http://schemas.openxmlformats.org/officeDocument/2006/relationships/image" Target="../media/image222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1.png"/><Relationship Id="rId5" Type="http://schemas.openxmlformats.org/officeDocument/2006/relationships/image" Target="../media/image220.png"/><Relationship Id="rId4" Type="http://schemas.openxmlformats.org/officeDocument/2006/relationships/image" Target="../media/image219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emf"/><Relationship Id="rId3" Type="http://schemas.openxmlformats.org/officeDocument/2006/relationships/image" Target="../media/image224.png"/><Relationship Id="rId7" Type="http://schemas.openxmlformats.org/officeDocument/2006/relationships/image" Target="../media/image228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7.png"/><Relationship Id="rId5" Type="http://schemas.openxmlformats.org/officeDocument/2006/relationships/image" Target="../media/image226.png"/><Relationship Id="rId4" Type="http://schemas.openxmlformats.org/officeDocument/2006/relationships/image" Target="../media/image2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.emf"/><Relationship Id="rId7" Type="http://schemas.openxmlformats.org/officeDocument/2006/relationships/image" Target="../media/image2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openxmlformats.org/officeDocument/2006/relationships/image" Target="../media/image25.emf"/><Relationship Id="rId5" Type="http://schemas.openxmlformats.org/officeDocument/2006/relationships/image" Target="../media/image14.png"/><Relationship Id="rId10" Type="http://schemas.openxmlformats.org/officeDocument/2006/relationships/image" Target="../media/image24.emf"/><Relationship Id="rId4" Type="http://schemas.openxmlformats.org/officeDocument/2006/relationships/image" Target="../media/image20.emf"/><Relationship Id="rId9" Type="http://schemas.openxmlformats.org/officeDocument/2006/relationships/image" Target="../media/image3.emf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9.png"/><Relationship Id="rId3" Type="http://schemas.openxmlformats.org/officeDocument/2006/relationships/image" Target="../media/image46.png"/><Relationship Id="rId7" Type="http://schemas.openxmlformats.org/officeDocument/2006/relationships/image" Target="../media/image49.emf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4" Type="http://schemas.openxmlformats.org/officeDocument/2006/relationships/image" Target="../media/image45.emf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5.emf"/><Relationship Id="rId3" Type="http://schemas.openxmlformats.org/officeDocument/2006/relationships/image" Target="../media/image230.png"/><Relationship Id="rId7" Type="http://schemas.openxmlformats.org/officeDocument/2006/relationships/image" Target="../media/image234.emf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3.png"/><Relationship Id="rId5" Type="http://schemas.openxmlformats.org/officeDocument/2006/relationships/image" Target="../media/image232.png"/><Relationship Id="rId10" Type="http://schemas.openxmlformats.org/officeDocument/2006/relationships/image" Target="../media/image237.emf"/><Relationship Id="rId4" Type="http://schemas.openxmlformats.org/officeDocument/2006/relationships/image" Target="../media/image231.png"/><Relationship Id="rId9" Type="http://schemas.openxmlformats.org/officeDocument/2006/relationships/image" Target="../media/image236.em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emf"/><Relationship Id="rId7" Type="http://schemas.openxmlformats.org/officeDocument/2006/relationships/image" Target="../media/image233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1.png"/><Relationship Id="rId5" Type="http://schemas.openxmlformats.org/officeDocument/2006/relationships/image" Target="../media/image232.png"/><Relationship Id="rId4" Type="http://schemas.openxmlformats.org/officeDocument/2006/relationships/image" Target="../media/image239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emf"/><Relationship Id="rId7" Type="http://schemas.openxmlformats.org/officeDocument/2006/relationships/image" Target="../media/image233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1.png"/><Relationship Id="rId5" Type="http://schemas.openxmlformats.org/officeDocument/2006/relationships/image" Target="../media/image232.png"/><Relationship Id="rId4" Type="http://schemas.openxmlformats.org/officeDocument/2006/relationships/image" Target="../media/image239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emf"/><Relationship Id="rId7" Type="http://schemas.openxmlformats.org/officeDocument/2006/relationships/image" Target="../media/image233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1.png"/><Relationship Id="rId5" Type="http://schemas.openxmlformats.org/officeDocument/2006/relationships/image" Target="../media/image232.png"/><Relationship Id="rId4" Type="http://schemas.openxmlformats.org/officeDocument/2006/relationships/image" Target="../media/image239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emf"/><Relationship Id="rId7" Type="http://schemas.openxmlformats.org/officeDocument/2006/relationships/image" Target="../media/image233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1.png"/><Relationship Id="rId5" Type="http://schemas.openxmlformats.org/officeDocument/2006/relationships/image" Target="../media/image232.png"/><Relationship Id="rId4" Type="http://schemas.openxmlformats.org/officeDocument/2006/relationships/image" Target="../media/image239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emf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gif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2.em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gif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4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.emf"/><Relationship Id="rId7" Type="http://schemas.openxmlformats.org/officeDocument/2006/relationships/image" Target="../media/image2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10" Type="http://schemas.openxmlformats.org/officeDocument/2006/relationships/image" Target="../media/image3.emf"/><Relationship Id="rId4" Type="http://schemas.openxmlformats.org/officeDocument/2006/relationships/image" Target="../media/image20.emf"/><Relationship Id="rId9" Type="http://schemas.openxmlformats.org/officeDocument/2006/relationships/image" Target="../media/image26.em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emf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6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7.emf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8.emf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9.emf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0.emf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1.emf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</a:rPr>
              <a:t>Hamiltonian on the basis of j </a:t>
            </a:r>
            <a:r>
              <a:rPr lang="en-US" sz="2400" dirty="0" err="1">
                <a:solidFill>
                  <a:schemeClr val="lt1"/>
                </a:solidFill>
              </a:rPr>
              <a:t>j</a:t>
            </a:r>
            <a:r>
              <a:rPr lang="en-US" sz="2400" baseline="-25000" dirty="0" err="1">
                <a:solidFill>
                  <a:schemeClr val="lt1"/>
                </a:solidFill>
              </a:rPr>
              <a:t>z</a:t>
            </a:r>
            <a:r>
              <a:rPr lang="en-US" sz="2400" dirty="0">
                <a:solidFill>
                  <a:schemeClr val="lt1"/>
                </a:solidFill>
              </a:rPr>
              <a:t> states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pic>
        <p:nvPicPr>
          <p:cNvPr id="114691" name="Picture 17" descr="g1MHldotsB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064" y="1179513"/>
            <a:ext cx="3894137" cy="222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2" name="Picture 1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75" y="1179513"/>
            <a:ext cx="34163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ounded Rectangle 19"/>
          <p:cNvSpPr>
            <a:spLocks noChangeArrowheads="1"/>
          </p:cNvSpPr>
          <p:nvPr/>
        </p:nvSpPr>
        <p:spPr bwMode="auto">
          <a:xfrm>
            <a:off x="6723064" y="3503614"/>
            <a:ext cx="2930525" cy="890587"/>
          </a:xfrm>
          <a:prstGeom prst="roundRect">
            <a:avLst>
              <a:gd name="adj" fmla="val 9523"/>
            </a:avLst>
          </a:prstGeom>
          <a:gradFill rotWithShape="1">
            <a:gsLst>
              <a:gs pos="0">
                <a:srgbClr val="C6D9F1"/>
              </a:gs>
              <a:gs pos="100000">
                <a:srgbClr val="558ED5"/>
              </a:gs>
            </a:gsLst>
            <a:lin ang="270000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sz="2000" dirty="0"/>
              <a:t>But </a:t>
            </a:r>
            <a:r>
              <a:rPr lang="en-US" sz="2000" dirty="0" err="1"/>
              <a:t>eigen</a:t>
            </a:r>
            <a:r>
              <a:rPr lang="en-US" sz="2000" dirty="0"/>
              <a:t>-states for small fields are the j </a:t>
            </a:r>
            <a:r>
              <a:rPr lang="en-US" sz="2000" dirty="0" err="1"/>
              <a:t>j</a:t>
            </a:r>
            <a:r>
              <a:rPr lang="en-US" sz="2000" baseline="-25000" dirty="0" err="1"/>
              <a:t>z</a:t>
            </a:r>
            <a:r>
              <a:rPr lang="en-US" sz="2000" dirty="0"/>
              <a:t> states</a:t>
            </a:r>
          </a:p>
          <a:p>
            <a:pPr>
              <a:defRPr/>
            </a:pPr>
            <a:endParaRPr lang="en-US" sz="2000" dirty="0"/>
          </a:p>
        </p:txBody>
      </p:sp>
      <p:sp>
        <p:nvSpPr>
          <p:cNvPr id="21" name="Rounded Rectangle 20"/>
          <p:cNvSpPr>
            <a:spLocks noChangeArrowheads="1"/>
          </p:cNvSpPr>
          <p:nvPr/>
        </p:nvSpPr>
        <p:spPr bwMode="auto">
          <a:xfrm>
            <a:off x="6723064" y="4633914"/>
            <a:ext cx="2930525" cy="611187"/>
          </a:xfrm>
          <a:prstGeom prst="roundRect">
            <a:avLst>
              <a:gd name="adj" fmla="val 9523"/>
            </a:avLst>
          </a:prstGeom>
          <a:gradFill rotWithShape="1">
            <a:gsLst>
              <a:gs pos="0">
                <a:srgbClr val="C6D9F1"/>
              </a:gs>
              <a:gs pos="100000">
                <a:srgbClr val="558ED5"/>
              </a:gs>
            </a:gsLst>
            <a:lin ang="270000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sz="2000" dirty="0"/>
              <a:t>Basis transformation</a:t>
            </a:r>
          </a:p>
          <a:p>
            <a:pPr>
              <a:defRPr/>
            </a:pPr>
            <a:endParaRPr lang="en-US" sz="2000" dirty="0"/>
          </a:p>
        </p:txBody>
      </p:sp>
      <p:pic>
        <p:nvPicPr>
          <p:cNvPr id="114695" name="Picture 2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725" y="1309688"/>
            <a:ext cx="6223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670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400">
                <a:solidFill>
                  <a:srgbClr val="FFFFFF"/>
                </a:solidFill>
              </a:rPr>
              <a:t>Magnetic fields – with spin-orbit coupling : p-shell</a:t>
            </a:r>
            <a:endParaRPr lang="en-US" altLang="en-US" sz="2400">
              <a:solidFill>
                <a:srgbClr val="B7DEE8"/>
              </a:solidFill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pic>
        <p:nvPicPr>
          <p:cNvPr id="123907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75" y="1179513"/>
            <a:ext cx="34163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8" name="Picture 1" descr="plEnlevpBldot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75" y="1895475"/>
            <a:ext cx="4572000" cy="452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>
            <a:spLocks noChangeArrowheads="1"/>
          </p:cNvSpPr>
          <p:nvPr/>
        </p:nvSpPr>
        <p:spPr bwMode="auto">
          <a:xfrm>
            <a:off x="1666876" y="1662114"/>
            <a:ext cx="2435225" cy="1093787"/>
          </a:xfrm>
          <a:prstGeom prst="roundRect">
            <a:avLst>
              <a:gd name="adj" fmla="val 9523"/>
            </a:avLst>
          </a:prstGeom>
          <a:gradFill rotWithShape="1">
            <a:gsLst>
              <a:gs pos="0">
                <a:srgbClr val="C6D9F1"/>
              </a:gs>
              <a:gs pos="100000">
                <a:srgbClr val="558ED5"/>
              </a:gs>
            </a:gsLst>
            <a:lin ang="270000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sz="2000" dirty="0"/>
              <a:t>Eigen-values as a function of magnetic field strength</a:t>
            </a:r>
          </a:p>
          <a:p>
            <a:pPr>
              <a:defRPr/>
            </a:pPr>
            <a:endParaRPr lang="en-US" sz="2000" dirty="0"/>
          </a:p>
        </p:txBody>
      </p:sp>
      <p:pic>
        <p:nvPicPr>
          <p:cNvPr id="123910" name="Picture 12" descr="plpjjz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00" y="2533650"/>
            <a:ext cx="935038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11" name="Picture 14" descr="plpjjz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063" y="1984375"/>
            <a:ext cx="87630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12" name="Picture 15" descr="plpjjz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01" y="1212850"/>
            <a:ext cx="1179513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13" name="Picture 16" descr="plpjjz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89" y="3438525"/>
            <a:ext cx="1196975" cy="154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14" name="Picture 2" descr="MHjjzthreehalf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438" y="1128714"/>
            <a:ext cx="3757612" cy="152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15" name="Picture 18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475" y="1309688"/>
            <a:ext cx="6223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7191376" y="2943225"/>
            <a:ext cx="3159125" cy="1093788"/>
            <a:chOff x="5667375" y="2943158"/>
            <a:chExt cx="3159125" cy="1093228"/>
          </a:xfrm>
        </p:grpSpPr>
        <p:sp>
          <p:nvSpPr>
            <p:cNvPr id="18" name="Rounded Rectangle 17"/>
            <p:cNvSpPr>
              <a:spLocks noChangeArrowheads="1"/>
            </p:cNvSpPr>
            <p:nvPr/>
          </p:nvSpPr>
          <p:spPr bwMode="auto">
            <a:xfrm>
              <a:off x="5667375" y="2943158"/>
              <a:ext cx="3159125" cy="1093228"/>
            </a:xfrm>
            <a:prstGeom prst="roundRect">
              <a:avLst>
                <a:gd name="adj" fmla="val 9523"/>
              </a:avLst>
            </a:prstGeom>
            <a:gradFill rotWithShape="1">
              <a:gsLst>
                <a:gs pos="0">
                  <a:srgbClr val="C6D9F1"/>
                </a:gs>
                <a:gs pos="100000">
                  <a:srgbClr val="558ED5"/>
                </a:gs>
              </a:gsLst>
              <a:lin ang="270000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000" dirty="0"/>
            </a:p>
          </p:txBody>
        </p:sp>
        <p:pic>
          <p:nvPicPr>
            <p:cNvPr id="123921" name="Picture 19" descr="latex-image-1.pdf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8525" y="3223072"/>
              <a:ext cx="2514600" cy="40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7040564" y="4430713"/>
            <a:ext cx="3519487" cy="1524000"/>
            <a:chOff x="5516012" y="4431251"/>
            <a:chExt cx="3520038" cy="1524171"/>
          </a:xfrm>
        </p:grpSpPr>
        <p:pic>
          <p:nvPicPr>
            <p:cNvPr id="123918" name="Picture 7" descr="Mjjthreehalf.pdf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012" y="4431251"/>
              <a:ext cx="2885038" cy="1524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919" name="Picture 8" descr="latex-image-1.pdf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6012" y="5080000"/>
              <a:ext cx="6350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02981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400" dirty="0" err="1">
                <a:solidFill>
                  <a:schemeClr val="lt1"/>
                </a:solidFill>
              </a:rPr>
              <a:t>Rashba</a:t>
            </a:r>
            <a:r>
              <a:rPr lang="en-US" sz="2400" dirty="0">
                <a:solidFill>
                  <a:schemeClr val="lt1"/>
                </a:solidFill>
              </a:rPr>
              <a:t> effect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grpSp>
        <p:nvGrpSpPr>
          <p:cNvPr id="212995" name="Group 2"/>
          <p:cNvGrpSpPr>
            <a:grpSpLocks/>
          </p:cNvGrpSpPr>
          <p:nvPr/>
        </p:nvGrpSpPr>
        <p:grpSpPr bwMode="auto">
          <a:xfrm>
            <a:off x="2230438" y="2247900"/>
            <a:ext cx="4013200" cy="1435100"/>
            <a:chOff x="1930400" y="2247900"/>
            <a:chExt cx="4013200" cy="1435100"/>
          </a:xfrm>
        </p:grpSpPr>
        <p:sp>
          <p:nvSpPr>
            <p:cNvPr id="2" name="Oval 1"/>
            <p:cNvSpPr>
              <a:spLocks noChangeArrowheads="1"/>
            </p:cNvSpPr>
            <p:nvPr/>
          </p:nvSpPr>
          <p:spPr bwMode="auto">
            <a:xfrm>
              <a:off x="1930400" y="22479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3153833" y="22479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8" name="Oval 7"/>
            <p:cNvSpPr>
              <a:spLocks noChangeArrowheads="1"/>
            </p:cNvSpPr>
            <p:nvPr/>
          </p:nvSpPr>
          <p:spPr bwMode="auto">
            <a:xfrm>
              <a:off x="4377266" y="22479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5600700" y="22479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1930400" y="33528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1" name="Oval 10"/>
            <p:cNvSpPr>
              <a:spLocks noChangeArrowheads="1"/>
            </p:cNvSpPr>
            <p:nvPr/>
          </p:nvSpPr>
          <p:spPr bwMode="auto">
            <a:xfrm>
              <a:off x="3153833" y="33528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4377266" y="33528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5600700" y="33528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sp>
        <p:nvSpPr>
          <p:cNvPr id="14" name="Rounded Rectangle 13"/>
          <p:cNvSpPr>
            <a:spLocks noChangeArrowheads="1"/>
          </p:cNvSpPr>
          <p:nvPr/>
        </p:nvSpPr>
        <p:spPr bwMode="auto">
          <a:xfrm>
            <a:off x="7061200" y="2174875"/>
            <a:ext cx="1651000" cy="508000"/>
          </a:xfrm>
          <a:prstGeom prst="roundRect">
            <a:avLst>
              <a:gd name="adj" fmla="val 12556"/>
            </a:avLst>
          </a:prstGeom>
          <a:gradFill rotWithShape="1">
            <a:gsLst>
              <a:gs pos="0">
                <a:srgbClr val="C6D9F1"/>
              </a:gs>
              <a:gs pos="100000">
                <a:srgbClr val="558ED5"/>
              </a:gs>
            </a:gsLst>
            <a:lin ang="270000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sz="2000" dirty="0"/>
              <a:t>Surface layer</a:t>
            </a:r>
            <a:endParaRPr lang="en-US" sz="2000" dirty="0"/>
          </a:p>
        </p:txBody>
      </p:sp>
      <p:pic>
        <p:nvPicPr>
          <p:cNvPr id="212997" name="Picture 17" descr="plorballK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600" y="1916114"/>
            <a:ext cx="444500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2998" name="Picture 1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963" y="5143500"/>
            <a:ext cx="1092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538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400" dirty="0" err="1">
                <a:solidFill>
                  <a:schemeClr val="lt1"/>
                </a:solidFill>
              </a:rPr>
              <a:t>Rashba</a:t>
            </a:r>
            <a:r>
              <a:rPr lang="en-US" sz="2400" dirty="0">
                <a:solidFill>
                  <a:schemeClr val="lt1"/>
                </a:solidFill>
              </a:rPr>
              <a:t> effect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grpSp>
        <p:nvGrpSpPr>
          <p:cNvPr id="214019" name="Group 2"/>
          <p:cNvGrpSpPr>
            <a:grpSpLocks/>
          </p:cNvGrpSpPr>
          <p:nvPr/>
        </p:nvGrpSpPr>
        <p:grpSpPr bwMode="auto">
          <a:xfrm>
            <a:off x="2230438" y="2247900"/>
            <a:ext cx="4013200" cy="1435100"/>
            <a:chOff x="1930400" y="2247900"/>
            <a:chExt cx="4013200" cy="1435100"/>
          </a:xfrm>
        </p:grpSpPr>
        <p:sp>
          <p:nvSpPr>
            <p:cNvPr id="2" name="Oval 1"/>
            <p:cNvSpPr>
              <a:spLocks noChangeArrowheads="1"/>
            </p:cNvSpPr>
            <p:nvPr/>
          </p:nvSpPr>
          <p:spPr bwMode="auto">
            <a:xfrm>
              <a:off x="1930400" y="22479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3153833" y="22479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8" name="Oval 7"/>
            <p:cNvSpPr>
              <a:spLocks noChangeArrowheads="1"/>
            </p:cNvSpPr>
            <p:nvPr/>
          </p:nvSpPr>
          <p:spPr bwMode="auto">
            <a:xfrm>
              <a:off x="4377266" y="22479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5600700" y="22479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1930400" y="33528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1" name="Oval 10"/>
            <p:cNvSpPr>
              <a:spLocks noChangeArrowheads="1"/>
            </p:cNvSpPr>
            <p:nvPr/>
          </p:nvSpPr>
          <p:spPr bwMode="auto">
            <a:xfrm>
              <a:off x="3153833" y="33528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4377266" y="33528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5600700" y="33528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sp>
        <p:nvSpPr>
          <p:cNvPr id="14" name="Rounded Rectangle 13"/>
          <p:cNvSpPr>
            <a:spLocks noChangeArrowheads="1"/>
          </p:cNvSpPr>
          <p:nvPr/>
        </p:nvSpPr>
        <p:spPr bwMode="auto">
          <a:xfrm>
            <a:off x="7061200" y="2174875"/>
            <a:ext cx="1651000" cy="508000"/>
          </a:xfrm>
          <a:prstGeom prst="roundRect">
            <a:avLst>
              <a:gd name="adj" fmla="val 12556"/>
            </a:avLst>
          </a:prstGeom>
          <a:gradFill rotWithShape="1">
            <a:gsLst>
              <a:gs pos="0">
                <a:srgbClr val="C6D9F1"/>
              </a:gs>
              <a:gs pos="100000">
                <a:srgbClr val="558ED5"/>
              </a:gs>
            </a:gsLst>
            <a:lin ang="270000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sz="2000" dirty="0"/>
              <a:t>Surface layer</a:t>
            </a:r>
            <a:endParaRPr lang="en-US" sz="2000" dirty="0"/>
          </a:p>
        </p:txBody>
      </p:sp>
      <p:pic>
        <p:nvPicPr>
          <p:cNvPr id="214021" name="Picture 17" descr="plorballK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200" y="3059114"/>
            <a:ext cx="444500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4022" name="Picture 1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0" y="5124450"/>
            <a:ext cx="2032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682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400" dirty="0" err="1">
                <a:solidFill>
                  <a:schemeClr val="lt1"/>
                </a:solidFill>
              </a:rPr>
              <a:t>Rashba</a:t>
            </a:r>
            <a:r>
              <a:rPr lang="en-US" sz="2400" dirty="0">
                <a:solidFill>
                  <a:schemeClr val="lt1"/>
                </a:solidFill>
              </a:rPr>
              <a:t> effect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grpSp>
        <p:nvGrpSpPr>
          <p:cNvPr id="215043" name="Group 2"/>
          <p:cNvGrpSpPr>
            <a:grpSpLocks/>
          </p:cNvGrpSpPr>
          <p:nvPr/>
        </p:nvGrpSpPr>
        <p:grpSpPr bwMode="auto">
          <a:xfrm>
            <a:off x="2230438" y="2247900"/>
            <a:ext cx="4013200" cy="1435100"/>
            <a:chOff x="1930400" y="2247900"/>
            <a:chExt cx="4013200" cy="1435100"/>
          </a:xfrm>
        </p:grpSpPr>
        <p:sp>
          <p:nvSpPr>
            <p:cNvPr id="2" name="Oval 1"/>
            <p:cNvSpPr>
              <a:spLocks noChangeArrowheads="1"/>
            </p:cNvSpPr>
            <p:nvPr/>
          </p:nvSpPr>
          <p:spPr bwMode="auto">
            <a:xfrm>
              <a:off x="1930400" y="22479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3153833" y="22479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8" name="Oval 7"/>
            <p:cNvSpPr>
              <a:spLocks noChangeArrowheads="1"/>
            </p:cNvSpPr>
            <p:nvPr/>
          </p:nvSpPr>
          <p:spPr bwMode="auto">
            <a:xfrm>
              <a:off x="4377266" y="22479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5600700" y="22479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1930400" y="33528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1" name="Oval 10"/>
            <p:cNvSpPr>
              <a:spLocks noChangeArrowheads="1"/>
            </p:cNvSpPr>
            <p:nvPr/>
          </p:nvSpPr>
          <p:spPr bwMode="auto">
            <a:xfrm>
              <a:off x="3153833" y="33528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4377266" y="33528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5600700" y="33528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sp>
        <p:nvSpPr>
          <p:cNvPr id="14" name="Rounded Rectangle 13"/>
          <p:cNvSpPr>
            <a:spLocks noChangeArrowheads="1"/>
          </p:cNvSpPr>
          <p:nvPr/>
        </p:nvSpPr>
        <p:spPr bwMode="auto">
          <a:xfrm>
            <a:off x="7061200" y="2174875"/>
            <a:ext cx="1651000" cy="508000"/>
          </a:xfrm>
          <a:prstGeom prst="roundRect">
            <a:avLst>
              <a:gd name="adj" fmla="val 12556"/>
            </a:avLst>
          </a:prstGeom>
          <a:gradFill rotWithShape="1">
            <a:gsLst>
              <a:gs pos="0">
                <a:srgbClr val="C6D9F1"/>
              </a:gs>
              <a:gs pos="100000">
                <a:srgbClr val="558ED5"/>
              </a:gs>
            </a:gsLst>
            <a:lin ang="270000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sz="2000" dirty="0"/>
              <a:t>Surface layer</a:t>
            </a:r>
            <a:endParaRPr lang="en-US" sz="2000" dirty="0"/>
          </a:p>
        </p:txBody>
      </p:sp>
      <p:pic>
        <p:nvPicPr>
          <p:cNvPr id="215045" name="Picture 15" descr="plorballK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238" y="2222500"/>
            <a:ext cx="5334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46" name="Picture 1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550" y="5156200"/>
            <a:ext cx="33147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5549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400" dirty="0" err="1">
                <a:solidFill>
                  <a:schemeClr val="lt1"/>
                </a:solidFill>
              </a:rPr>
              <a:t>Rashba</a:t>
            </a:r>
            <a:r>
              <a:rPr lang="en-US" sz="2400" dirty="0">
                <a:solidFill>
                  <a:schemeClr val="lt1"/>
                </a:solidFill>
              </a:rPr>
              <a:t> effect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grpSp>
        <p:nvGrpSpPr>
          <p:cNvPr id="216067" name="Group 2"/>
          <p:cNvGrpSpPr>
            <a:grpSpLocks/>
          </p:cNvGrpSpPr>
          <p:nvPr/>
        </p:nvGrpSpPr>
        <p:grpSpPr bwMode="auto">
          <a:xfrm>
            <a:off x="2230438" y="2247900"/>
            <a:ext cx="4013200" cy="1435100"/>
            <a:chOff x="1930400" y="2247900"/>
            <a:chExt cx="4013200" cy="1435100"/>
          </a:xfrm>
        </p:grpSpPr>
        <p:sp>
          <p:nvSpPr>
            <p:cNvPr id="2" name="Oval 1"/>
            <p:cNvSpPr>
              <a:spLocks noChangeArrowheads="1"/>
            </p:cNvSpPr>
            <p:nvPr/>
          </p:nvSpPr>
          <p:spPr bwMode="auto">
            <a:xfrm>
              <a:off x="1930400" y="22479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3153833" y="22479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8" name="Oval 7"/>
            <p:cNvSpPr>
              <a:spLocks noChangeArrowheads="1"/>
            </p:cNvSpPr>
            <p:nvPr/>
          </p:nvSpPr>
          <p:spPr bwMode="auto">
            <a:xfrm>
              <a:off x="4377266" y="22479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5600700" y="22479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1930400" y="33528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1" name="Oval 10"/>
            <p:cNvSpPr>
              <a:spLocks noChangeArrowheads="1"/>
            </p:cNvSpPr>
            <p:nvPr/>
          </p:nvSpPr>
          <p:spPr bwMode="auto">
            <a:xfrm>
              <a:off x="3153833" y="33528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4377266" y="33528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5600700" y="33528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sp>
        <p:nvSpPr>
          <p:cNvPr id="14" name="Rounded Rectangle 13"/>
          <p:cNvSpPr>
            <a:spLocks noChangeArrowheads="1"/>
          </p:cNvSpPr>
          <p:nvPr/>
        </p:nvSpPr>
        <p:spPr bwMode="auto">
          <a:xfrm>
            <a:off x="7061200" y="2174875"/>
            <a:ext cx="1651000" cy="508000"/>
          </a:xfrm>
          <a:prstGeom prst="roundRect">
            <a:avLst>
              <a:gd name="adj" fmla="val 12556"/>
            </a:avLst>
          </a:prstGeom>
          <a:gradFill rotWithShape="1">
            <a:gsLst>
              <a:gs pos="0">
                <a:srgbClr val="C6D9F1"/>
              </a:gs>
              <a:gs pos="100000">
                <a:srgbClr val="558ED5"/>
              </a:gs>
            </a:gsLst>
            <a:lin ang="270000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sz="2000" dirty="0"/>
              <a:t>Surface layer</a:t>
            </a:r>
            <a:endParaRPr lang="en-US" sz="2000" dirty="0"/>
          </a:p>
        </p:txBody>
      </p:sp>
      <p:pic>
        <p:nvPicPr>
          <p:cNvPr id="216069" name="Picture 16" descr="plorballK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0" y="2111375"/>
            <a:ext cx="1079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070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550" y="4991100"/>
            <a:ext cx="34925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805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400" dirty="0" err="1">
                <a:solidFill>
                  <a:schemeClr val="lt1"/>
                </a:solidFill>
              </a:rPr>
              <a:t>Rashba</a:t>
            </a:r>
            <a:r>
              <a:rPr lang="en-US" sz="2400" dirty="0">
                <a:solidFill>
                  <a:schemeClr val="lt1"/>
                </a:solidFill>
              </a:rPr>
              <a:t> effect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grpSp>
        <p:nvGrpSpPr>
          <p:cNvPr id="217091" name="Group 2"/>
          <p:cNvGrpSpPr>
            <a:grpSpLocks/>
          </p:cNvGrpSpPr>
          <p:nvPr/>
        </p:nvGrpSpPr>
        <p:grpSpPr bwMode="auto">
          <a:xfrm>
            <a:off x="2230438" y="2247900"/>
            <a:ext cx="4013200" cy="1435100"/>
            <a:chOff x="1930400" y="2247900"/>
            <a:chExt cx="4013200" cy="1435100"/>
          </a:xfrm>
        </p:grpSpPr>
        <p:sp>
          <p:nvSpPr>
            <p:cNvPr id="2" name="Oval 1"/>
            <p:cNvSpPr>
              <a:spLocks noChangeArrowheads="1"/>
            </p:cNvSpPr>
            <p:nvPr/>
          </p:nvSpPr>
          <p:spPr bwMode="auto">
            <a:xfrm>
              <a:off x="1930400" y="22479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3153833" y="22479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8" name="Oval 7"/>
            <p:cNvSpPr>
              <a:spLocks noChangeArrowheads="1"/>
            </p:cNvSpPr>
            <p:nvPr/>
          </p:nvSpPr>
          <p:spPr bwMode="auto">
            <a:xfrm>
              <a:off x="4377266" y="22479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5600700" y="22479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1930400" y="33528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1" name="Oval 10"/>
            <p:cNvSpPr>
              <a:spLocks noChangeArrowheads="1"/>
            </p:cNvSpPr>
            <p:nvPr/>
          </p:nvSpPr>
          <p:spPr bwMode="auto">
            <a:xfrm>
              <a:off x="3153833" y="33528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4377266" y="33528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5600700" y="33528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sp>
        <p:nvSpPr>
          <p:cNvPr id="14" name="Rounded Rectangle 13"/>
          <p:cNvSpPr>
            <a:spLocks noChangeArrowheads="1"/>
          </p:cNvSpPr>
          <p:nvPr/>
        </p:nvSpPr>
        <p:spPr bwMode="auto">
          <a:xfrm>
            <a:off x="7061200" y="2174875"/>
            <a:ext cx="1651000" cy="508000"/>
          </a:xfrm>
          <a:prstGeom prst="roundRect">
            <a:avLst>
              <a:gd name="adj" fmla="val 12556"/>
            </a:avLst>
          </a:prstGeom>
          <a:gradFill rotWithShape="1">
            <a:gsLst>
              <a:gs pos="0">
                <a:srgbClr val="C6D9F1"/>
              </a:gs>
              <a:gs pos="100000">
                <a:srgbClr val="558ED5"/>
              </a:gs>
            </a:gsLst>
            <a:lin ang="270000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sz="2000" dirty="0"/>
              <a:t>Surface layer</a:t>
            </a:r>
            <a:endParaRPr lang="en-US" sz="2000" dirty="0"/>
          </a:p>
        </p:txBody>
      </p:sp>
      <p:pic>
        <p:nvPicPr>
          <p:cNvPr id="217093" name="Picture 17" descr="plorballK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75" y="1916114"/>
            <a:ext cx="444500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7094" name="Picture 1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550" y="4978400"/>
            <a:ext cx="37465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275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400" dirty="0" err="1">
                <a:solidFill>
                  <a:schemeClr val="lt1"/>
                </a:solidFill>
              </a:rPr>
              <a:t>Rashba</a:t>
            </a:r>
            <a:r>
              <a:rPr lang="en-US" sz="2400" dirty="0">
                <a:solidFill>
                  <a:schemeClr val="lt1"/>
                </a:solidFill>
              </a:rPr>
              <a:t> effect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grpSp>
        <p:nvGrpSpPr>
          <p:cNvPr id="218115" name="Group 2"/>
          <p:cNvGrpSpPr>
            <a:grpSpLocks/>
          </p:cNvGrpSpPr>
          <p:nvPr/>
        </p:nvGrpSpPr>
        <p:grpSpPr bwMode="auto">
          <a:xfrm>
            <a:off x="2230438" y="2247900"/>
            <a:ext cx="4013200" cy="1435100"/>
            <a:chOff x="1930400" y="2247900"/>
            <a:chExt cx="4013200" cy="1435100"/>
          </a:xfrm>
        </p:grpSpPr>
        <p:sp>
          <p:nvSpPr>
            <p:cNvPr id="2" name="Oval 1"/>
            <p:cNvSpPr>
              <a:spLocks noChangeArrowheads="1"/>
            </p:cNvSpPr>
            <p:nvPr/>
          </p:nvSpPr>
          <p:spPr bwMode="auto">
            <a:xfrm>
              <a:off x="1930400" y="22479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3153833" y="22479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8" name="Oval 7"/>
            <p:cNvSpPr>
              <a:spLocks noChangeArrowheads="1"/>
            </p:cNvSpPr>
            <p:nvPr/>
          </p:nvSpPr>
          <p:spPr bwMode="auto">
            <a:xfrm>
              <a:off x="4377266" y="22479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5600700" y="22479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1930400" y="33528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1" name="Oval 10"/>
            <p:cNvSpPr>
              <a:spLocks noChangeArrowheads="1"/>
            </p:cNvSpPr>
            <p:nvPr/>
          </p:nvSpPr>
          <p:spPr bwMode="auto">
            <a:xfrm>
              <a:off x="3153833" y="33528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4377266" y="33528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5600700" y="33528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sp>
        <p:nvSpPr>
          <p:cNvPr id="14" name="Rounded Rectangle 13"/>
          <p:cNvSpPr>
            <a:spLocks noChangeArrowheads="1"/>
          </p:cNvSpPr>
          <p:nvPr/>
        </p:nvSpPr>
        <p:spPr bwMode="auto">
          <a:xfrm>
            <a:off x="7061200" y="2174875"/>
            <a:ext cx="1651000" cy="508000"/>
          </a:xfrm>
          <a:prstGeom prst="roundRect">
            <a:avLst>
              <a:gd name="adj" fmla="val 12556"/>
            </a:avLst>
          </a:prstGeom>
          <a:gradFill rotWithShape="1">
            <a:gsLst>
              <a:gs pos="0">
                <a:srgbClr val="C6D9F1"/>
              </a:gs>
              <a:gs pos="100000">
                <a:srgbClr val="558ED5"/>
              </a:gs>
            </a:gsLst>
            <a:lin ang="270000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sz="2000" dirty="0"/>
              <a:t>Surface layer</a:t>
            </a:r>
            <a:endParaRPr lang="en-US" sz="2000" dirty="0"/>
          </a:p>
        </p:txBody>
      </p:sp>
      <p:pic>
        <p:nvPicPr>
          <p:cNvPr id="218117" name="Picture 17" descr="plorballK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0" y="1916114"/>
            <a:ext cx="444500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8118" name="Picture 1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150" y="3810000"/>
            <a:ext cx="37465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urved Down Arrow 15"/>
          <p:cNvSpPr>
            <a:spLocks noChangeArrowheads="1"/>
          </p:cNvSpPr>
          <p:nvPr/>
        </p:nvSpPr>
        <p:spPr bwMode="auto">
          <a:xfrm flipH="1">
            <a:off x="2230438" y="1371600"/>
            <a:ext cx="1350962" cy="419100"/>
          </a:xfrm>
          <a:prstGeom prst="curvedDownArrow">
            <a:avLst>
              <a:gd name="adj1" fmla="val 25012"/>
              <a:gd name="adj2" fmla="val 50024"/>
              <a:gd name="adj3" fmla="val 25000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18120" name="Picture 1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1536700"/>
            <a:ext cx="42926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Curved Down Arrow 19"/>
          <p:cNvSpPr>
            <a:spLocks noChangeArrowheads="1"/>
          </p:cNvSpPr>
          <p:nvPr/>
        </p:nvSpPr>
        <p:spPr bwMode="auto">
          <a:xfrm>
            <a:off x="3581400" y="1371600"/>
            <a:ext cx="1333500" cy="419100"/>
          </a:xfrm>
          <a:prstGeom prst="curvedDownArrow">
            <a:avLst>
              <a:gd name="adj1" fmla="val 25013"/>
              <a:gd name="adj2" fmla="val 49996"/>
              <a:gd name="adj3" fmla="val 25000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75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7" name="Picture 2" descr="pltable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6" y="658814"/>
            <a:ext cx="8531225" cy="619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</a:rPr>
              <a:t>Topology in tight-binding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37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400">
                <a:solidFill>
                  <a:srgbClr val="FFFFFF"/>
                </a:solidFill>
              </a:rPr>
              <a:t>…</a:t>
            </a:r>
            <a:endParaRPr lang="en-US" altLang="en-US" sz="2400">
              <a:solidFill>
                <a:srgbClr val="B7DEE8"/>
              </a:solidFill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82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400">
                <a:solidFill>
                  <a:srgbClr val="FFFFFF"/>
                </a:solidFill>
              </a:rPr>
              <a:t>Magnetic fields – with spin-orbit coupling : p-shell</a:t>
            </a:r>
            <a:endParaRPr lang="en-US" altLang="en-US" sz="2400">
              <a:solidFill>
                <a:srgbClr val="B7DEE8"/>
              </a:solidFill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pic>
        <p:nvPicPr>
          <p:cNvPr id="124931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75" y="1179513"/>
            <a:ext cx="34163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2" name="Picture 1" descr="plEnlevpBldot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75" y="1895475"/>
            <a:ext cx="4572000" cy="452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>
            <a:spLocks noChangeArrowheads="1"/>
          </p:cNvSpPr>
          <p:nvPr/>
        </p:nvSpPr>
        <p:spPr bwMode="auto">
          <a:xfrm>
            <a:off x="1666876" y="1662114"/>
            <a:ext cx="2435225" cy="1093787"/>
          </a:xfrm>
          <a:prstGeom prst="roundRect">
            <a:avLst>
              <a:gd name="adj" fmla="val 9523"/>
            </a:avLst>
          </a:prstGeom>
          <a:gradFill rotWithShape="1">
            <a:gsLst>
              <a:gs pos="0">
                <a:srgbClr val="C6D9F1"/>
              </a:gs>
              <a:gs pos="100000">
                <a:srgbClr val="558ED5"/>
              </a:gs>
            </a:gsLst>
            <a:lin ang="270000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sz="2000" dirty="0"/>
              <a:t>Eigen-values as a function of magnetic field strength</a:t>
            </a:r>
          </a:p>
          <a:p>
            <a:pPr>
              <a:defRPr/>
            </a:pPr>
            <a:endParaRPr lang="en-US" sz="2000" dirty="0"/>
          </a:p>
        </p:txBody>
      </p:sp>
      <p:pic>
        <p:nvPicPr>
          <p:cNvPr id="124934" name="Picture 12" descr="plpjjz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00" y="2533650"/>
            <a:ext cx="935038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5" name="Picture 14" descr="plpjjz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063" y="1984375"/>
            <a:ext cx="87630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6" name="Picture 15" descr="plpjjz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01" y="1212850"/>
            <a:ext cx="1179513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7" name="Picture 16" descr="plpjjz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89" y="3438525"/>
            <a:ext cx="1196975" cy="154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8" name="Picture 2" descr="MHjjzthreehalf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438" y="1128714"/>
            <a:ext cx="3757612" cy="152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9" name="Picture 18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475" y="1309688"/>
            <a:ext cx="6223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4940" name="Group 13"/>
          <p:cNvGrpSpPr>
            <a:grpSpLocks/>
          </p:cNvGrpSpPr>
          <p:nvPr/>
        </p:nvGrpSpPr>
        <p:grpSpPr bwMode="auto">
          <a:xfrm>
            <a:off x="7191376" y="2943225"/>
            <a:ext cx="3159125" cy="1093788"/>
            <a:chOff x="5667375" y="2943158"/>
            <a:chExt cx="3159125" cy="1093228"/>
          </a:xfrm>
        </p:grpSpPr>
        <p:sp>
          <p:nvSpPr>
            <p:cNvPr id="18" name="Rounded Rectangle 17"/>
            <p:cNvSpPr>
              <a:spLocks noChangeArrowheads="1"/>
            </p:cNvSpPr>
            <p:nvPr/>
          </p:nvSpPr>
          <p:spPr bwMode="auto">
            <a:xfrm>
              <a:off x="5667375" y="2943158"/>
              <a:ext cx="3159125" cy="1093228"/>
            </a:xfrm>
            <a:prstGeom prst="roundRect">
              <a:avLst>
                <a:gd name="adj" fmla="val 9523"/>
              </a:avLst>
            </a:prstGeom>
            <a:gradFill rotWithShape="1">
              <a:gsLst>
                <a:gs pos="0">
                  <a:srgbClr val="C6D9F1"/>
                </a:gs>
                <a:gs pos="100000">
                  <a:srgbClr val="558ED5"/>
                </a:gs>
              </a:gsLst>
              <a:lin ang="270000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000" dirty="0"/>
            </a:p>
          </p:txBody>
        </p:sp>
        <p:pic>
          <p:nvPicPr>
            <p:cNvPr id="124943" name="Picture 19" descr="latex-image-1.pdf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8525" y="3223072"/>
              <a:ext cx="2514600" cy="40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4941" name="Picture 20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900" y="4633913"/>
            <a:ext cx="13462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204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</a:rPr>
              <a:t>Temperature and magnetic susceptibility 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pic>
        <p:nvPicPr>
          <p:cNvPr id="125955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75" y="1179513"/>
            <a:ext cx="34163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6" name="Picture 1" descr="plEnlevpBldot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75" y="1895475"/>
            <a:ext cx="4572000" cy="452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>
            <a:spLocks noChangeArrowheads="1"/>
          </p:cNvSpPr>
          <p:nvPr/>
        </p:nvSpPr>
        <p:spPr bwMode="auto">
          <a:xfrm>
            <a:off x="1666876" y="1662114"/>
            <a:ext cx="2435225" cy="1093787"/>
          </a:xfrm>
          <a:prstGeom prst="roundRect">
            <a:avLst>
              <a:gd name="adj" fmla="val 9523"/>
            </a:avLst>
          </a:prstGeom>
          <a:gradFill rotWithShape="1">
            <a:gsLst>
              <a:gs pos="0">
                <a:srgbClr val="C6D9F1"/>
              </a:gs>
              <a:gs pos="100000">
                <a:srgbClr val="558ED5"/>
              </a:gs>
            </a:gsLst>
            <a:lin ang="270000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sz="2000" dirty="0"/>
              <a:t>Eigen-values as a function of magnetic field strength</a:t>
            </a:r>
          </a:p>
          <a:p>
            <a:pPr>
              <a:defRPr/>
            </a:pPr>
            <a:endParaRPr lang="en-US" sz="2000" dirty="0"/>
          </a:p>
        </p:txBody>
      </p:sp>
      <p:grpSp>
        <p:nvGrpSpPr>
          <p:cNvPr id="125958" name="Group 2"/>
          <p:cNvGrpSpPr>
            <a:grpSpLocks/>
          </p:cNvGrpSpPr>
          <p:nvPr/>
        </p:nvGrpSpPr>
        <p:grpSpPr bwMode="auto">
          <a:xfrm>
            <a:off x="5199063" y="1212850"/>
            <a:ext cx="2108200" cy="5138738"/>
            <a:chOff x="3674512" y="1212533"/>
            <a:chExt cx="2108232" cy="5139595"/>
          </a:xfrm>
        </p:grpSpPr>
        <p:pic>
          <p:nvPicPr>
            <p:cNvPr id="125961" name="Picture 11" descr="plpjjz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4850" y="5444376"/>
              <a:ext cx="977900" cy="907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5962" name="Picture 12" descr="plpjjz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9100" y="2533948"/>
              <a:ext cx="934614" cy="1543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5963" name="Picture 13" descr="plpjjz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9100" y="4874072"/>
              <a:ext cx="850900" cy="907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5964" name="Picture 14" descr="plpjjz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4512" y="1984207"/>
              <a:ext cx="876300" cy="1543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5965" name="Picture 15" descr="plpjjz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9100" y="1212533"/>
              <a:ext cx="1178962" cy="1543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5966" name="Picture 16" descr="plpjjz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6806" y="3439251"/>
              <a:ext cx="1195938" cy="1543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5959" name="Picture 17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725" y="1309688"/>
            <a:ext cx="6223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60" name="Picture 18" descr="MHjjz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76" y="1090614"/>
            <a:ext cx="3844925" cy="176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146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</a:rPr>
              <a:t>Temperature and magnetic susceptibility 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sp>
        <p:nvSpPr>
          <p:cNvPr id="19" name="Rounded Rectangle 18"/>
          <p:cNvSpPr>
            <a:spLocks noChangeArrowheads="1"/>
          </p:cNvSpPr>
          <p:nvPr/>
        </p:nvSpPr>
        <p:spPr bwMode="auto">
          <a:xfrm>
            <a:off x="6604000" y="2305050"/>
            <a:ext cx="3944938" cy="4046538"/>
          </a:xfrm>
          <a:prstGeom prst="roundRect">
            <a:avLst>
              <a:gd name="adj" fmla="val 6176"/>
            </a:avLst>
          </a:prstGeom>
          <a:gradFill rotWithShape="1">
            <a:gsLst>
              <a:gs pos="0">
                <a:srgbClr val="C6D9F1"/>
              </a:gs>
              <a:gs pos="100000">
                <a:srgbClr val="558ED5"/>
              </a:gs>
            </a:gsLst>
            <a:lin ang="270000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sz="2000" dirty="0"/>
              <a:t>Occupation and moments at finite temperature according to </a:t>
            </a:r>
            <a:r>
              <a:rPr lang="en-US" sz="2000" dirty="0" err="1"/>
              <a:t>Bolzmann</a:t>
            </a:r>
            <a:r>
              <a:rPr lang="en-US" sz="2000" dirty="0"/>
              <a:t> statistics</a:t>
            </a:r>
          </a:p>
          <a:p>
            <a:pPr algn="just">
              <a:defRPr/>
            </a:pPr>
            <a:endParaRPr lang="en-US" sz="2000" dirty="0"/>
          </a:p>
        </p:txBody>
      </p:sp>
      <p:pic>
        <p:nvPicPr>
          <p:cNvPr id="126980" name="Picture 1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00" y="3419475"/>
            <a:ext cx="20955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1" name="Picture 2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00" y="4325938"/>
            <a:ext cx="195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2" name="Picture 2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5105400"/>
            <a:ext cx="24384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3" name="Picture 2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850" y="5911850"/>
            <a:ext cx="23749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plp1M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300" y="1990725"/>
            <a:ext cx="4572000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5" name="Picture 23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75" y="1179513"/>
            <a:ext cx="34163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ounded Rectangle 24"/>
          <p:cNvSpPr>
            <a:spLocks noChangeArrowheads="1"/>
          </p:cNvSpPr>
          <p:nvPr/>
        </p:nvSpPr>
        <p:spPr bwMode="auto">
          <a:xfrm>
            <a:off x="1666876" y="1662114"/>
            <a:ext cx="1228725" cy="738187"/>
          </a:xfrm>
          <a:prstGeom prst="roundRect">
            <a:avLst>
              <a:gd name="adj" fmla="val 9523"/>
            </a:avLst>
          </a:prstGeom>
          <a:gradFill rotWithShape="1">
            <a:gsLst>
              <a:gs pos="0">
                <a:srgbClr val="C6D9F1"/>
              </a:gs>
              <a:gs pos="100000">
                <a:srgbClr val="558ED5"/>
              </a:gs>
            </a:gsLst>
            <a:lin ang="270000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sz="2000" dirty="0">
                <a:latin typeface="Symbol" charset="2"/>
                <a:cs typeface="Symbol" charset="2"/>
              </a:rPr>
              <a:t>x</a:t>
            </a:r>
            <a:r>
              <a:rPr lang="en-US" sz="2000" dirty="0"/>
              <a:t>=2 </a:t>
            </a:r>
            <a:r>
              <a:rPr lang="en-US" sz="2000" dirty="0" err="1"/>
              <a:t>meV</a:t>
            </a:r>
            <a:endParaRPr lang="en-US" sz="2000" dirty="0"/>
          </a:p>
          <a:p>
            <a:pPr>
              <a:defRPr/>
            </a:pPr>
            <a:r>
              <a:rPr lang="en-US" sz="2000" dirty="0"/>
              <a:t>B=10 T</a:t>
            </a:r>
          </a:p>
          <a:p>
            <a:pPr>
              <a:defRPr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88904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</a:rPr>
              <a:t>Temperature and magnetic susceptibility 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pic>
        <p:nvPicPr>
          <p:cNvPr id="128003" name="Picture 2" descr="plp1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300" y="1990725"/>
            <a:ext cx="4572000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4" name="Picture 2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75" y="1179513"/>
            <a:ext cx="34163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ounded Rectangle 24"/>
          <p:cNvSpPr>
            <a:spLocks noChangeArrowheads="1"/>
          </p:cNvSpPr>
          <p:nvPr/>
        </p:nvSpPr>
        <p:spPr bwMode="auto">
          <a:xfrm>
            <a:off x="1666876" y="1662114"/>
            <a:ext cx="1228725" cy="738187"/>
          </a:xfrm>
          <a:prstGeom prst="roundRect">
            <a:avLst>
              <a:gd name="adj" fmla="val 9523"/>
            </a:avLst>
          </a:prstGeom>
          <a:gradFill rotWithShape="1">
            <a:gsLst>
              <a:gs pos="0">
                <a:srgbClr val="C6D9F1"/>
              </a:gs>
              <a:gs pos="100000">
                <a:srgbClr val="558ED5"/>
              </a:gs>
            </a:gsLst>
            <a:lin ang="270000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sz="2000" dirty="0">
                <a:latin typeface="Symbol" charset="2"/>
                <a:cs typeface="Symbol" charset="2"/>
              </a:rPr>
              <a:t>x</a:t>
            </a:r>
            <a:r>
              <a:rPr lang="en-US" sz="2000" dirty="0"/>
              <a:t>=2 </a:t>
            </a:r>
            <a:r>
              <a:rPr lang="en-US" sz="2000" dirty="0" err="1"/>
              <a:t>meV</a:t>
            </a:r>
            <a:endParaRPr lang="en-US" sz="2000" dirty="0"/>
          </a:p>
          <a:p>
            <a:pPr>
              <a:defRPr/>
            </a:pPr>
            <a:r>
              <a:rPr lang="en-US" sz="2000" dirty="0"/>
              <a:t>B=10 T</a:t>
            </a:r>
          </a:p>
          <a:p>
            <a:pPr>
              <a:defRPr/>
            </a:pPr>
            <a:endParaRPr lang="en-US" sz="2000" dirty="0"/>
          </a:p>
        </p:txBody>
      </p:sp>
      <p:grpSp>
        <p:nvGrpSpPr>
          <p:cNvPr id="128006" name="Group 7"/>
          <p:cNvGrpSpPr>
            <a:grpSpLocks noChangeAspect="1"/>
          </p:cNvGrpSpPr>
          <p:nvPr/>
        </p:nvGrpSpPr>
        <p:grpSpPr bwMode="auto">
          <a:xfrm>
            <a:off x="6591300" y="2422526"/>
            <a:ext cx="3676650" cy="3406775"/>
            <a:chOff x="612775" y="1895475"/>
            <a:chExt cx="4879975" cy="4521200"/>
          </a:xfrm>
        </p:grpSpPr>
        <p:pic>
          <p:nvPicPr>
            <p:cNvPr id="128010" name="Picture 25" descr="plEnlevpBldots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775" y="1895475"/>
              <a:ext cx="4572000" cy="452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8011" name="Picture 26" descr="plpjjz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4850" y="5444376"/>
              <a:ext cx="977900" cy="907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8012" name="Picture 28" descr="plpjjz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9100" y="4874072"/>
              <a:ext cx="850900" cy="907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1765300" y="2273300"/>
            <a:ext cx="6426200" cy="2946400"/>
            <a:chOff x="241300" y="2273300"/>
            <a:chExt cx="6426200" cy="2946400"/>
          </a:xfrm>
        </p:grpSpPr>
        <p:sp>
          <p:nvSpPr>
            <p:cNvPr id="2" name="Donut 1"/>
            <p:cNvSpPr>
              <a:spLocks/>
            </p:cNvSpPr>
            <p:nvPr/>
          </p:nvSpPr>
          <p:spPr bwMode="auto">
            <a:xfrm>
              <a:off x="241300" y="2273300"/>
              <a:ext cx="1384300" cy="2489200"/>
            </a:xfrm>
            <a:custGeom>
              <a:avLst/>
              <a:gdLst>
                <a:gd name="T0" fmla="*/ 0 w 1384300"/>
                <a:gd name="T1" fmla="*/ 1244600 h 2489200"/>
                <a:gd name="T2" fmla="*/ 692150 w 1384300"/>
                <a:gd name="T3" fmla="*/ 0 h 2489200"/>
                <a:gd name="T4" fmla="*/ 1384300 w 1384300"/>
                <a:gd name="T5" fmla="*/ 1244600 h 2489200"/>
                <a:gd name="T6" fmla="*/ 692150 w 1384300"/>
                <a:gd name="T7" fmla="*/ 2489200 h 2489200"/>
                <a:gd name="T8" fmla="*/ 0 w 1384300"/>
                <a:gd name="T9" fmla="*/ 1244600 h 2489200"/>
                <a:gd name="T10" fmla="*/ 107726 w 1384300"/>
                <a:gd name="T11" fmla="*/ 1244600 h 2489200"/>
                <a:gd name="T12" fmla="*/ 692150 w 1384300"/>
                <a:gd name="T13" fmla="*/ 2381474 h 2489200"/>
                <a:gd name="T14" fmla="*/ 1276574 w 1384300"/>
                <a:gd name="T15" fmla="*/ 1244600 h 2489200"/>
                <a:gd name="T16" fmla="*/ 692150 w 1384300"/>
                <a:gd name="T17" fmla="*/ 107726 h 2489200"/>
                <a:gd name="T18" fmla="*/ 107726 w 1384300"/>
                <a:gd name="T19" fmla="*/ 1244600 h 24892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84300" h="2489200">
                  <a:moveTo>
                    <a:pt x="0" y="1244600"/>
                  </a:moveTo>
                  <a:cubicBezTo>
                    <a:pt x="0" y="557226"/>
                    <a:pt x="309886" y="0"/>
                    <a:pt x="692150" y="0"/>
                  </a:cubicBezTo>
                  <a:cubicBezTo>
                    <a:pt x="1074414" y="0"/>
                    <a:pt x="1384300" y="557226"/>
                    <a:pt x="1384300" y="1244600"/>
                  </a:cubicBezTo>
                  <a:cubicBezTo>
                    <a:pt x="1384300" y="1931974"/>
                    <a:pt x="1074414" y="2489200"/>
                    <a:pt x="692150" y="2489200"/>
                  </a:cubicBezTo>
                  <a:cubicBezTo>
                    <a:pt x="309886" y="2489200"/>
                    <a:pt x="0" y="1931974"/>
                    <a:pt x="0" y="1244600"/>
                  </a:cubicBezTo>
                  <a:close/>
                  <a:moveTo>
                    <a:pt x="107726" y="1244600"/>
                  </a:moveTo>
                  <a:cubicBezTo>
                    <a:pt x="107726" y="1872478"/>
                    <a:pt x="369382" y="2381474"/>
                    <a:pt x="692150" y="2381474"/>
                  </a:cubicBezTo>
                  <a:cubicBezTo>
                    <a:pt x="1014918" y="2381474"/>
                    <a:pt x="1276574" y="1872478"/>
                    <a:pt x="1276574" y="1244600"/>
                  </a:cubicBezTo>
                  <a:cubicBezTo>
                    <a:pt x="1276574" y="616722"/>
                    <a:pt x="1014918" y="107726"/>
                    <a:pt x="692150" y="107726"/>
                  </a:cubicBezTo>
                  <a:cubicBezTo>
                    <a:pt x="369382" y="107726"/>
                    <a:pt x="107726" y="616722"/>
                    <a:pt x="107726" y="1244600"/>
                  </a:cubicBezTo>
                  <a:close/>
                </a:path>
              </a:pathLst>
            </a:cu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 cap="flat" cmpd="sng">
              <a:solidFill>
                <a:srgbClr val="4A7EBB"/>
              </a:solidFill>
              <a:prstDash val="solid"/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endParaRPr lang="en-US"/>
            </a:p>
          </p:txBody>
        </p:sp>
        <p:cxnSp>
          <p:nvCxnSpPr>
            <p:cNvPr id="5" name="Curved Connector 4"/>
            <p:cNvCxnSpPr>
              <a:cxnSpLocks noChangeShapeType="1"/>
            </p:cNvCxnSpPr>
            <p:nvPr/>
          </p:nvCxnSpPr>
          <p:spPr bwMode="auto">
            <a:xfrm>
              <a:off x="1498600" y="4000500"/>
              <a:ext cx="5168900" cy="1219200"/>
            </a:xfrm>
            <a:prstGeom prst="curvedConnector3">
              <a:avLst>
                <a:gd name="adj1" fmla="val 50000"/>
              </a:avLst>
            </a:prstGeom>
            <a:noFill/>
            <a:ln w="254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07112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</a:rPr>
              <a:t>Temperature and magnetic susceptibility 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pic>
        <p:nvPicPr>
          <p:cNvPr id="129027" name="Picture 2" descr="plp1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300" y="1990725"/>
            <a:ext cx="4572000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28" name="Picture 2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75" y="1179513"/>
            <a:ext cx="34163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ounded Rectangle 24"/>
          <p:cNvSpPr>
            <a:spLocks noChangeArrowheads="1"/>
          </p:cNvSpPr>
          <p:nvPr/>
        </p:nvSpPr>
        <p:spPr bwMode="auto">
          <a:xfrm>
            <a:off x="1666876" y="1662114"/>
            <a:ext cx="1228725" cy="738187"/>
          </a:xfrm>
          <a:prstGeom prst="roundRect">
            <a:avLst>
              <a:gd name="adj" fmla="val 9523"/>
            </a:avLst>
          </a:prstGeom>
          <a:gradFill rotWithShape="1">
            <a:gsLst>
              <a:gs pos="0">
                <a:srgbClr val="C6D9F1"/>
              </a:gs>
              <a:gs pos="100000">
                <a:srgbClr val="558ED5"/>
              </a:gs>
            </a:gsLst>
            <a:lin ang="270000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sz="2000" dirty="0">
                <a:latin typeface="Symbol" charset="2"/>
                <a:cs typeface="Symbol" charset="2"/>
              </a:rPr>
              <a:t>x</a:t>
            </a:r>
            <a:r>
              <a:rPr lang="en-US" sz="2000" dirty="0"/>
              <a:t>=2 </a:t>
            </a:r>
            <a:r>
              <a:rPr lang="en-US" sz="2000" dirty="0" err="1"/>
              <a:t>meV</a:t>
            </a:r>
            <a:endParaRPr lang="en-US" sz="2000" dirty="0"/>
          </a:p>
          <a:p>
            <a:pPr>
              <a:defRPr/>
            </a:pPr>
            <a:r>
              <a:rPr lang="en-US" sz="2000" dirty="0"/>
              <a:t>B=10 T</a:t>
            </a:r>
          </a:p>
          <a:p>
            <a:pPr>
              <a:defRPr/>
            </a:pPr>
            <a:endParaRPr lang="en-US" sz="2000" dirty="0"/>
          </a:p>
        </p:txBody>
      </p:sp>
      <p:grpSp>
        <p:nvGrpSpPr>
          <p:cNvPr id="129030" name="Group 7"/>
          <p:cNvGrpSpPr>
            <a:grpSpLocks noChangeAspect="1"/>
          </p:cNvGrpSpPr>
          <p:nvPr/>
        </p:nvGrpSpPr>
        <p:grpSpPr bwMode="auto">
          <a:xfrm>
            <a:off x="6591301" y="1908176"/>
            <a:ext cx="3895725" cy="3921125"/>
            <a:chOff x="612775" y="1212533"/>
            <a:chExt cx="5169969" cy="5204142"/>
          </a:xfrm>
        </p:grpSpPr>
        <p:pic>
          <p:nvPicPr>
            <p:cNvPr id="129034" name="Picture 25" descr="plEnlevpBldots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775" y="1895475"/>
              <a:ext cx="4572000" cy="452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9035" name="Picture 26" descr="plpjjz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4850" y="5444376"/>
              <a:ext cx="977900" cy="907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9036" name="Picture 27" descr="plpjjz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9100" y="2533948"/>
              <a:ext cx="934614" cy="1543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9037" name="Picture 28" descr="plpjjz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9100" y="4874072"/>
              <a:ext cx="850900" cy="907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9038" name="Picture 29" descr="plpjjz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4512" y="1984207"/>
              <a:ext cx="876300" cy="1543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9039" name="Picture 30" descr="plpjjz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9100" y="1212533"/>
              <a:ext cx="1178962" cy="1543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9040" name="Picture 31" descr="plpjjz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6806" y="3439251"/>
              <a:ext cx="1195938" cy="1543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2803526" y="3057525"/>
            <a:ext cx="5540375" cy="2489200"/>
            <a:chOff x="521201" y="2496355"/>
            <a:chExt cx="5540639" cy="2489200"/>
          </a:xfrm>
        </p:grpSpPr>
        <p:sp>
          <p:nvSpPr>
            <p:cNvPr id="16" name="Donut 15"/>
            <p:cNvSpPr>
              <a:spLocks/>
            </p:cNvSpPr>
            <p:nvPr/>
          </p:nvSpPr>
          <p:spPr bwMode="auto">
            <a:xfrm rot="1361797">
              <a:off x="521201" y="2496355"/>
              <a:ext cx="3441700" cy="2489200"/>
            </a:xfrm>
            <a:custGeom>
              <a:avLst/>
              <a:gdLst>
                <a:gd name="T0" fmla="*/ 0 w 3441700"/>
                <a:gd name="T1" fmla="*/ 1244600 h 2489200"/>
                <a:gd name="T2" fmla="*/ 1720850 w 3441700"/>
                <a:gd name="T3" fmla="*/ 0 h 2489200"/>
                <a:gd name="T4" fmla="*/ 3441700 w 3441700"/>
                <a:gd name="T5" fmla="*/ 1244600 h 2489200"/>
                <a:gd name="T6" fmla="*/ 1720850 w 3441700"/>
                <a:gd name="T7" fmla="*/ 2489200 h 2489200"/>
                <a:gd name="T8" fmla="*/ 0 w 3441700"/>
                <a:gd name="T9" fmla="*/ 1244600 h 2489200"/>
                <a:gd name="T10" fmla="*/ 168320 w 3441700"/>
                <a:gd name="T11" fmla="*/ 1244600 h 2489200"/>
                <a:gd name="T12" fmla="*/ 1720850 w 3441700"/>
                <a:gd name="T13" fmla="*/ 2320880 h 2489200"/>
                <a:gd name="T14" fmla="*/ 3273380 w 3441700"/>
                <a:gd name="T15" fmla="*/ 1244600 h 2489200"/>
                <a:gd name="T16" fmla="*/ 1720850 w 3441700"/>
                <a:gd name="T17" fmla="*/ 168320 h 2489200"/>
                <a:gd name="T18" fmla="*/ 168320 w 3441700"/>
                <a:gd name="T19" fmla="*/ 1244600 h 24892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441700" h="2489200">
                  <a:moveTo>
                    <a:pt x="0" y="1244600"/>
                  </a:moveTo>
                  <a:cubicBezTo>
                    <a:pt x="0" y="557226"/>
                    <a:pt x="770451" y="0"/>
                    <a:pt x="1720850" y="0"/>
                  </a:cubicBezTo>
                  <a:cubicBezTo>
                    <a:pt x="2671249" y="0"/>
                    <a:pt x="3441700" y="557226"/>
                    <a:pt x="3441700" y="1244600"/>
                  </a:cubicBezTo>
                  <a:cubicBezTo>
                    <a:pt x="3441700" y="1931974"/>
                    <a:pt x="2671249" y="2489200"/>
                    <a:pt x="1720850" y="2489200"/>
                  </a:cubicBezTo>
                  <a:cubicBezTo>
                    <a:pt x="770451" y="2489200"/>
                    <a:pt x="0" y="1931974"/>
                    <a:pt x="0" y="1244600"/>
                  </a:cubicBezTo>
                  <a:close/>
                  <a:moveTo>
                    <a:pt x="168320" y="1244600"/>
                  </a:moveTo>
                  <a:cubicBezTo>
                    <a:pt x="168320" y="1839013"/>
                    <a:pt x="863411" y="2320880"/>
                    <a:pt x="1720850" y="2320880"/>
                  </a:cubicBezTo>
                  <a:cubicBezTo>
                    <a:pt x="2578289" y="2320880"/>
                    <a:pt x="3273380" y="1839013"/>
                    <a:pt x="3273380" y="1244600"/>
                  </a:cubicBezTo>
                  <a:cubicBezTo>
                    <a:pt x="3273380" y="650187"/>
                    <a:pt x="2578289" y="168320"/>
                    <a:pt x="1720850" y="168320"/>
                  </a:cubicBezTo>
                  <a:cubicBezTo>
                    <a:pt x="863411" y="168320"/>
                    <a:pt x="168320" y="650187"/>
                    <a:pt x="168320" y="1244600"/>
                  </a:cubicBezTo>
                  <a:close/>
                </a:path>
              </a:pathLst>
            </a:cu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 cap="flat" cmpd="sng">
              <a:solidFill>
                <a:srgbClr val="4A7EBB"/>
              </a:solidFill>
              <a:prstDash val="solid"/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endParaRPr lang="en-US"/>
            </a:p>
          </p:txBody>
        </p:sp>
        <p:cxnSp>
          <p:nvCxnSpPr>
            <p:cNvPr id="17" name="Curved Connector 16"/>
            <p:cNvCxnSpPr>
              <a:cxnSpLocks noChangeShapeType="1"/>
            </p:cNvCxnSpPr>
            <p:nvPr/>
          </p:nvCxnSpPr>
          <p:spPr bwMode="auto">
            <a:xfrm flipV="1">
              <a:off x="3271015" y="3413775"/>
              <a:ext cx="2790825" cy="1376236"/>
            </a:xfrm>
            <a:prstGeom prst="curvedConnector3">
              <a:avLst>
                <a:gd name="adj1" fmla="val 50000"/>
              </a:avLst>
            </a:prstGeom>
            <a:noFill/>
            <a:ln w="254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535601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49" name="Picture 1" descr="plp1over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300" y="1908175"/>
            <a:ext cx="4572000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</a:rPr>
              <a:t>Temperature and magnetic susceptibility 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pic>
        <p:nvPicPr>
          <p:cNvPr id="130052" name="Picture 2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75" y="1179513"/>
            <a:ext cx="34163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ounded Rectangle 24"/>
          <p:cNvSpPr>
            <a:spLocks noChangeArrowheads="1"/>
          </p:cNvSpPr>
          <p:nvPr/>
        </p:nvSpPr>
        <p:spPr bwMode="auto">
          <a:xfrm>
            <a:off x="1666876" y="1662114"/>
            <a:ext cx="1228725" cy="738187"/>
          </a:xfrm>
          <a:prstGeom prst="roundRect">
            <a:avLst>
              <a:gd name="adj" fmla="val 9523"/>
            </a:avLst>
          </a:prstGeom>
          <a:gradFill rotWithShape="1">
            <a:gsLst>
              <a:gs pos="0">
                <a:srgbClr val="C6D9F1"/>
              </a:gs>
              <a:gs pos="100000">
                <a:srgbClr val="558ED5"/>
              </a:gs>
            </a:gsLst>
            <a:lin ang="270000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sz="2000" dirty="0">
                <a:latin typeface="Symbol" charset="2"/>
                <a:cs typeface="Symbol" charset="2"/>
              </a:rPr>
              <a:t>x</a:t>
            </a:r>
            <a:r>
              <a:rPr lang="en-US" sz="2000" dirty="0"/>
              <a:t>=2 </a:t>
            </a:r>
            <a:r>
              <a:rPr lang="en-US" sz="2000" dirty="0" err="1"/>
              <a:t>meV</a:t>
            </a:r>
            <a:endParaRPr lang="en-US" sz="2000" dirty="0"/>
          </a:p>
          <a:p>
            <a:pPr>
              <a:defRPr/>
            </a:pPr>
            <a:r>
              <a:rPr lang="en-US" sz="2000" dirty="0"/>
              <a:t>B=10 T</a:t>
            </a:r>
          </a:p>
          <a:p>
            <a:pPr>
              <a:defRPr/>
            </a:pPr>
            <a:endParaRPr lang="en-US" sz="2000" dirty="0"/>
          </a:p>
        </p:txBody>
      </p:sp>
      <p:grpSp>
        <p:nvGrpSpPr>
          <p:cNvPr id="130054" name="Group 7"/>
          <p:cNvGrpSpPr>
            <a:grpSpLocks noChangeAspect="1"/>
          </p:cNvGrpSpPr>
          <p:nvPr/>
        </p:nvGrpSpPr>
        <p:grpSpPr bwMode="auto">
          <a:xfrm>
            <a:off x="6591300" y="2422526"/>
            <a:ext cx="3676650" cy="3406775"/>
            <a:chOff x="612775" y="1895475"/>
            <a:chExt cx="4879975" cy="4521200"/>
          </a:xfrm>
        </p:grpSpPr>
        <p:pic>
          <p:nvPicPr>
            <p:cNvPr id="130058" name="Picture 25" descr="plEnlevpBldots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775" y="1895475"/>
              <a:ext cx="4572000" cy="452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0059" name="Picture 26" descr="plpjjz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4850" y="5444376"/>
              <a:ext cx="977900" cy="907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0060" name="Picture 28" descr="plpjjz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9100" y="4874072"/>
              <a:ext cx="850900" cy="907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1765300" y="3852863"/>
            <a:ext cx="6426200" cy="2489200"/>
            <a:chOff x="241300" y="3852489"/>
            <a:chExt cx="6426200" cy="2489200"/>
          </a:xfrm>
        </p:grpSpPr>
        <p:sp>
          <p:nvSpPr>
            <p:cNvPr id="17" name="Donut 16"/>
            <p:cNvSpPr>
              <a:spLocks/>
            </p:cNvSpPr>
            <p:nvPr/>
          </p:nvSpPr>
          <p:spPr bwMode="auto">
            <a:xfrm>
              <a:off x="241300" y="3852489"/>
              <a:ext cx="1384300" cy="2489200"/>
            </a:xfrm>
            <a:custGeom>
              <a:avLst/>
              <a:gdLst>
                <a:gd name="T0" fmla="*/ 0 w 1384300"/>
                <a:gd name="T1" fmla="*/ 1244600 h 2489200"/>
                <a:gd name="T2" fmla="*/ 692150 w 1384300"/>
                <a:gd name="T3" fmla="*/ 0 h 2489200"/>
                <a:gd name="T4" fmla="*/ 1384300 w 1384300"/>
                <a:gd name="T5" fmla="*/ 1244600 h 2489200"/>
                <a:gd name="T6" fmla="*/ 692150 w 1384300"/>
                <a:gd name="T7" fmla="*/ 2489200 h 2489200"/>
                <a:gd name="T8" fmla="*/ 0 w 1384300"/>
                <a:gd name="T9" fmla="*/ 1244600 h 2489200"/>
                <a:gd name="T10" fmla="*/ 107726 w 1384300"/>
                <a:gd name="T11" fmla="*/ 1244600 h 2489200"/>
                <a:gd name="T12" fmla="*/ 692150 w 1384300"/>
                <a:gd name="T13" fmla="*/ 2381474 h 2489200"/>
                <a:gd name="T14" fmla="*/ 1276574 w 1384300"/>
                <a:gd name="T15" fmla="*/ 1244600 h 2489200"/>
                <a:gd name="T16" fmla="*/ 692150 w 1384300"/>
                <a:gd name="T17" fmla="*/ 107726 h 2489200"/>
                <a:gd name="T18" fmla="*/ 107726 w 1384300"/>
                <a:gd name="T19" fmla="*/ 1244600 h 24892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84300" h="2489200">
                  <a:moveTo>
                    <a:pt x="0" y="1244600"/>
                  </a:moveTo>
                  <a:cubicBezTo>
                    <a:pt x="0" y="557226"/>
                    <a:pt x="309886" y="0"/>
                    <a:pt x="692150" y="0"/>
                  </a:cubicBezTo>
                  <a:cubicBezTo>
                    <a:pt x="1074414" y="0"/>
                    <a:pt x="1384300" y="557226"/>
                    <a:pt x="1384300" y="1244600"/>
                  </a:cubicBezTo>
                  <a:cubicBezTo>
                    <a:pt x="1384300" y="1931974"/>
                    <a:pt x="1074414" y="2489200"/>
                    <a:pt x="692150" y="2489200"/>
                  </a:cubicBezTo>
                  <a:cubicBezTo>
                    <a:pt x="309886" y="2489200"/>
                    <a:pt x="0" y="1931974"/>
                    <a:pt x="0" y="1244600"/>
                  </a:cubicBezTo>
                  <a:close/>
                  <a:moveTo>
                    <a:pt x="107726" y="1244600"/>
                  </a:moveTo>
                  <a:cubicBezTo>
                    <a:pt x="107726" y="1872478"/>
                    <a:pt x="369382" y="2381474"/>
                    <a:pt x="692150" y="2381474"/>
                  </a:cubicBezTo>
                  <a:cubicBezTo>
                    <a:pt x="1014918" y="2381474"/>
                    <a:pt x="1276574" y="1872478"/>
                    <a:pt x="1276574" y="1244600"/>
                  </a:cubicBezTo>
                  <a:cubicBezTo>
                    <a:pt x="1276574" y="616722"/>
                    <a:pt x="1014918" y="107726"/>
                    <a:pt x="692150" y="107726"/>
                  </a:cubicBezTo>
                  <a:cubicBezTo>
                    <a:pt x="369382" y="107726"/>
                    <a:pt x="107726" y="616722"/>
                    <a:pt x="107726" y="1244600"/>
                  </a:cubicBezTo>
                  <a:close/>
                </a:path>
              </a:pathLst>
            </a:cu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 cap="flat" cmpd="sng">
              <a:solidFill>
                <a:srgbClr val="4A7EBB"/>
              </a:solidFill>
              <a:prstDash val="solid"/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endParaRPr lang="en-US"/>
            </a:p>
          </p:txBody>
        </p:sp>
        <p:cxnSp>
          <p:nvCxnSpPr>
            <p:cNvPr id="18" name="Curved Connector 17"/>
            <p:cNvCxnSpPr>
              <a:cxnSpLocks noChangeShapeType="1"/>
              <a:stCxn id="17" idx="7"/>
            </p:cNvCxnSpPr>
            <p:nvPr/>
          </p:nvCxnSpPr>
          <p:spPr bwMode="auto">
            <a:xfrm rot="16200000" flipH="1">
              <a:off x="3543849" y="2096049"/>
              <a:ext cx="1002676" cy="5244626"/>
            </a:xfrm>
            <a:prstGeom prst="curvedConnector4">
              <a:avLst>
                <a:gd name="adj1" fmla="val -22801"/>
                <a:gd name="adj2" fmla="val 51935"/>
              </a:avLst>
            </a:prstGeom>
            <a:noFill/>
            <a:ln w="254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917778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3" name="Picture 1" descr="plp1over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300" y="1908175"/>
            <a:ext cx="4572000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</a:rPr>
              <a:t>Temperature and magnetic susceptibility 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pic>
        <p:nvPicPr>
          <p:cNvPr id="131076" name="Picture 2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75" y="1179513"/>
            <a:ext cx="34163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ounded Rectangle 24"/>
          <p:cNvSpPr>
            <a:spLocks noChangeArrowheads="1"/>
          </p:cNvSpPr>
          <p:nvPr/>
        </p:nvSpPr>
        <p:spPr bwMode="auto">
          <a:xfrm>
            <a:off x="1666876" y="1662114"/>
            <a:ext cx="1228725" cy="738187"/>
          </a:xfrm>
          <a:prstGeom prst="roundRect">
            <a:avLst>
              <a:gd name="adj" fmla="val 9523"/>
            </a:avLst>
          </a:prstGeom>
          <a:gradFill rotWithShape="1">
            <a:gsLst>
              <a:gs pos="0">
                <a:srgbClr val="C6D9F1"/>
              </a:gs>
              <a:gs pos="100000">
                <a:srgbClr val="558ED5"/>
              </a:gs>
            </a:gsLst>
            <a:lin ang="270000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sz="2000" dirty="0">
                <a:latin typeface="Symbol" charset="2"/>
                <a:cs typeface="Symbol" charset="2"/>
              </a:rPr>
              <a:t>x</a:t>
            </a:r>
            <a:r>
              <a:rPr lang="en-US" sz="2000" dirty="0"/>
              <a:t>=2 </a:t>
            </a:r>
            <a:r>
              <a:rPr lang="en-US" sz="2000" dirty="0" err="1"/>
              <a:t>meV</a:t>
            </a:r>
            <a:endParaRPr lang="en-US" sz="2000" dirty="0"/>
          </a:p>
          <a:p>
            <a:pPr>
              <a:defRPr/>
            </a:pPr>
            <a:r>
              <a:rPr lang="en-US" sz="2000" dirty="0"/>
              <a:t>B=10 T</a:t>
            </a:r>
          </a:p>
          <a:p>
            <a:pPr>
              <a:defRPr/>
            </a:pPr>
            <a:endParaRPr lang="en-US" sz="2000" dirty="0"/>
          </a:p>
        </p:txBody>
      </p:sp>
      <p:grpSp>
        <p:nvGrpSpPr>
          <p:cNvPr id="131078" name="Group 7"/>
          <p:cNvGrpSpPr>
            <a:grpSpLocks noChangeAspect="1"/>
          </p:cNvGrpSpPr>
          <p:nvPr/>
        </p:nvGrpSpPr>
        <p:grpSpPr bwMode="auto">
          <a:xfrm>
            <a:off x="6591301" y="1908176"/>
            <a:ext cx="3895725" cy="3921125"/>
            <a:chOff x="612775" y="1212533"/>
            <a:chExt cx="5169969" cy="5204142"/>
          </a:xfrm>
        </p:grpSpPr>
        <p:pic>
          <p:nvPicPr>
            <p:cNvPr id="131082" name="Picture 25" descr="plEnlevpBldots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775" y="1895475"/>
              <a:ext cx="4572000" cy="452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1083" name="Picture 26" descr="plpjjz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4850" y="5444376"/>
              <a:ext cx="977900" cy="907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1084" name="Picture 27" descr="plpjjz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9100" y="2533948"/>
              <a:ext cx="934614" cy="1543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1085" name="Picture 28" descr="plpjjz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9100" y="4874072"/>
              <a:ext cx="850900" cy="907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1086" name="Picture 29" descr="plpjjz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4512" y="1984207"/>
              <a:ext cx="876300" cy="1543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1087" name="Picture 30" descr="plpjjz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9100" y="1212533"/>
              <a:ext cx="1178962" cy="1543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1088" name="Picture 31" descr="plpjjz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6806" y="3439251"/>
              <a:ext cx="1195938" cy="1543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2362200" y="2547938"/>
            <a:ext cx="5981700" cy="2119312"/>
            <a:chOff x="79941" y="1986063"/>
            <a:chExt cx="5981899" cy="2120013"/>
          </a:xfrm>
        </p:grpSpPr>
        <p:sp>
          <p:nvSpPr>
            <p:cNvPr id="16" name="Donut 15"/>
            <p:cNvSpPr>
              <a:spLocks/>
            </p:cNvSpPr>
            <p:nvPr/>
          </p:nvSpPr>
          <p:spPr bwMode="auto">
            <a:xfrm rot="8123043">
              <a:off x="79941" y="1986063"/>
              <a:ext cx="4620375" cy="2077927"/>
            </a:xfrm>
            <a:custGeom>
              <a:avLst/>
              <a:gdLst>
                <a:gd name="T0" fmla="*/ 0 w 4620375"/>
                <a:gd name="T1" fmla="*/ 1038964 h 2077927"/>
                <a:gd name="T2" fmla="*/ 2310188 w 4620375"/>
                <a:gd name="T3" fmla="*/ 0 h 2077927"/>
                <a:gd name="T4" fmla="*/ 4620376 w 4620375"/>
                <a:gd name="T5" fmla="*/ 1038964 h 2077927"/>
                <a:gd name="T6" fmla="*/ 2310188 w 4620375"/>
                <a:gd name="T7" fmla="*/ 2077928 h 2077927"/>
                <a:gd name="T8" fmla="*/ 0 w 4620375"/>
                <a:gd name="T9" fmla="*/ 1038964 h 2077927"/>
                <a:gd name="T10" fmla="*/ 140509 w 4620375"/>
                <a:gd name="T11" fmla="*/ 1038964 h 2077927"/>
                <a:gd name="T12" fmla="*/ 2310187 w 4620375"/>
                <a:gd name="T13" fmla="*/ 1937418 h 2077927"/>
                <a:gd name="T14" fmla="*/ 4479865 w 4620375"/>
                <a:gd name="T15" fmla="*/ 1038964 h 2077927"/>
                <a:gd name="T16" fmla="*/ 2310187 w 4620375"/>
                <a:gd name="T17" fmla="*/ 140510 h 2077927"/>
                <a:gd name="T18" fmla="*/ 140509 w 4620375"/>
                <a:gd name="T19" fmla="*/ 1038964 h 207792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20375" h="2077927">
                  <a:moveTo>
                    <a:pt x="0" y="1038964"/>
                  </a:moveTo>
                  <a:cubicBezTo>
                    <a:pt x="0" y="465160"/>
                    <a:pt x="1034306" y="0"/>
                    <a:pt x="2310188" y="0"/>
                  </a:cubicBezTo>
                  <a:cubicBezTo>
                    <a:pt x="3586070" y="0"/>
                    <a:pt x="4620376" y="465160"/>
                    <a:pt x="4620376" y="1038964"/>
                  </a:cubicBezTo>
                  <a:cubicBezTo>
                    <a:pt x="4620376" y="1612768"/>
                    <a:pt x="3586070" y="2077928"/>
                    <a:pt x="2310188" y="2077928"/>
                  </a:cubicBezTo>
                  <a:cubicBezTo>
                    <a:pt x="1034306" y="2077928"/>
                    <a:pt x="0" y="1612768"/>
                    <a:pt x="0" y="1038964"/>
                  </a:cubicBezTo>
                  <a:close/>
                  <a:moveTo>
                    <a:pt x="140509" y="1038964"/>
                  </a:moveTo>
                  <a:cubicBezTo>
                    <a:pt x="140509" y="1535166"/>
                    <a:pt x="1111907" y="1937418"/>
                    <a:pt x="2310187" y="1937418"/>
                  </a:cubicBezTo>
                  <a:cubicBezTo>
                    <a:pt x="3508467" y="1937418"/>
                    <a:pt x="4479865" y="1535166"/>
                    <a:pt x="4479865" y="1038964"/>
                  </a:cubicBezTo>
                  <a:cubicBezTo>
                    <a:pt x="4479865" y="542762"/>
                    <a:pt x="3508467" y="140510"/>
                    <a:pt x="2310187" y="140510"/>
                  </a:cubicBezTo>
                  <a:cubicBezTo>
                    <a:pt x="1111907" y="140510"/>
                    <a:pt x="140509" y="542762"/>
                    <a:pt x="140509" y="1038964"/>
                  </a:cubicBezTo>
                  <a:close/>
                </a:path>
              </a:pathLst>
            </a:cu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 cap="flat" cmpd="sng">
              <a:solidFill>
                <a:srgbClr val="4A7EBB"/>
              </a:solidFill>
              <a:prstDash val="solid"/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endParaRPr lang="en-US"/>
            </a:p>
          </p:txBody>
        </p:sp>
        <p:cxnSp>
          <p:nvCxnSpPr>
            <p:cNvPr id="17" name="Curved Connector 16"/>
            <p:cNvCxnSpPr>
              <a:cxnSpLocks noChangeShapeType="1"/>
            </p:cNvCxnSpPr>
            <p:nvPr/>
          </p:nvCxnSpPr>
          <p:spPr bwMode="auto">
            <a:xfrm flipV="1">
              <a:off x="2670940" y="3413775"/>
              <a:ext cx="3390900" cy="692301"/>
            </a:xfrm>
            <a:prstGeom prst="curvedConnector3">
              <a:avLst>
                <a:gd name="adj1" fmla="val 50000"/>
              </a:avLst>
            </a:prstGeom>
            <a:noFill/>
            <a:ln w="254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5639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7" name="Picture 1" descr="plp1over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300" y="1908175"/>
            <a:ext cx="4572000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</a:rPr>
              <a:t>Temperature and magnetic susceptibility 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pic>
        <p:nvPicPr>
          <p:cNvPr id="132100" name="Picture 2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75" y="1179513"/>
            <a:ext cx="34163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ounded Rectangle 24"/>
          <p:cNvSpPr>
            <a:spLocks noChangeArrowheads="1"/>
          </p:cNvSpPr>
          <p:nvPr/>
        </p:nvSpPr>
        <p:spPr bwMode="auto">
          <a:xfrm>
            <a:off x="1666876" y="1662114"/>
            <a:ext cx="1228725" cy="738187"/>
          </a:xfrm>
          <a:prstGeom prst="roundRect">
            <a:avLst>
              <a:gd name="adj" fmla="val 9523"/>
            </a:avLst>
          </a:prstGeom>
          <a:gradFill rotWithShape="1">
            <a:gsLst>
              <a:gs pos="0">
                <a:srgbClr val="C6D9F1"/>
              </a:gs>
              <a:gs pos="100000">
                <a:srgbClr val="558ED5"/>
              </a:gs>
            </a:gsLst>
            <a:lin ang="270000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sz="2000" dirty="0">
                <a:latin typeface="Symbol" charset="2"/>
                <a:cs typeface="Symbol" charset="2"/>
              </a:rPr>
              <a:t>x</a:t>
            </a:r>
            <a:r>
              <a:rPr lang="en-US" sz="2000" dirty="0"/>
              <a:t>=2 </a:t>
            </a:r>
            <a:r>
              <a:rPr lang="en-US" sz="2000" dirty="0" err="1"/>
              <a:t>meV</a:t>
            </a:r>
            <a:endParaRPr lang="en-US" sz="2000" dirty="0"/>
          </a:p>
          <a:p>
            <a:pPr>
              <a:defRPr/>
            </a:pPr>
            <a:r>
              <a:rPr lang="en-US" sz="2000" dirty="0"/>
              <a:t>B=10 T</a:t>
            </a:r>
          </a:p>
          <a:p>
            <a:pPr>
              <a:defRPr/>
            </a:pPr>
            <a:endParaRPr lang="en-US" sz="2000" dirty="0"/>
          </a:p>
        </p:txBody>
      </p:sp>
      <p:grpSp>
        <p:nvGrpSpPr>
          <p:cNvPr id="132102" name="Group 7"/>
          <p:cNvGrpSpPr>
            <a:grpSpLocks noChangeAspect="1"/>
          </p:cNvGrpSpPr>
          <p:nvPr/>
        </p:nvGrpSpPr>
        <p:grpSpPr bwMode="auto">
          <a:xfrm>
            <a:off x="6591301" y="1908176"/>
            <a:ext cx="3895725" cy="3921125"/>
            <a:chOff x="612775" y="1212533"/>
            <a:chExt cx="5169969" cy="5204142"/>
          </a:xfrm>
        </p:grpSpPr>
        <p:pic>
          <p:nvPicPr>
            <p:cNvPr id="132105" name="Picture 25" descr="plEnlevpBldots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775" y="1895475"/>
              <a:ext cx="4572000" cy="452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2106" name="Picture 26" descr="plpjjz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4850" y="5444376"/>
              <a:ext cx="977900" cy="907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2107" name="Picture 27" descr="plpjjz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9100" y="2533948"/>
              <a:ext cx="934614" cy="1543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2108" name="Picture 28" descr="plpjjz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9100" y="4874072"/>
              <a:ext cx="850900" cy="907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2109" name="Picture 29" descr="plpjjz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4512" y="1984207"/>
              <a:ext cx="876300" cy="1543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2110" name="Picture 30" descr="plpjjz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9100" y="1212533"/>
              <a:ext cx="1178962" cy="1543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2111" name="Picture 31" descr="plpjjz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6806" y="3439251"/>
              <a:ext cx="1195938" cy="1543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Rectangle 2"/>
          <p:cNvSpPr>
            <a:spLocks noChangeArrowheads="1"/>
          </p:cNvSpPr>
          <p:nvPr/>
        </p:nvSpPr>
        <p:spPr bwMode="auto">
          <a:xfrm rot="18701672">
            <a:off x="1641476" y="3844926"/>
            <a:ext cx="5545137" cy="157162"/>
          </a:xfrm>
          <a:prstGeom prst="rect">
            <a:avLst/>
          </a:prstGeom>
          <a:noFill/>
          <a:ln w="38100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19" name="Rounded Rectangle 18"/>
          <p:cNvSpPr>
            <a:spLocks noChangeArrowheads="1"/>
          </p:cNvSpPr>
          <p:nvPr/>
        </p:nvSpPr>
        <p:spPr bwMode="auto">
          <a:xfrm>
            <a:off x="3648076" y="5043488"/>
            <a:ext cx="4213225" cy="1001712"/>
          </a:xfrm>
          <a:prstGeom prst="roundRect">
            <a:avLst>
              <a:gd name="adj" fmla="val 9523"/>
            </a:avLst>
          </a:prstGeom>
          <a:gradFill rotWithShape="1">
            <a:gsLst>
              <a:gs pos="0">
                <a:srgbClr val="C6D9F1"/>
              </a:gs>
              <a:gs pos="100000">
                <a:srgbClr val="558ED5"/>
              </a:gs>
            </a:gsLst>
            <a:lin ang="270000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sz="2000" dirty="0"/>
              <a:t>Curie/Weiss temperature, not related to magnetic ordering, but to low lying magnetic states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9624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</a:rPr>
              <a:t>Temperature fluctuations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33122" name="Picture 16" descr="plp1over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101" y="1228725"/>
            <a:ext cx="2632075" cy="261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123" name="Group 18"/>
          <p:cNvGrpSpPr>
            <a:grpSpLocks noChangeAspect="1"/>
          </p:cNvGrpSpPr>
          <p:nvPr/>
        </p:nvGrpSpPr>
        <p:grpSpPr bwMode="auto">
          <a:xfrm>
            <a:off x="6977063" y="673100"/>
            <a:ext cx="3078162" cy="3098800"/>
            <a:chOff x="612775" y="1212533"/>
            <a:chExt cx="5169969" cy="5204142"/>
          </a:xfrm>
        </p:grpSpPr>
        <p:pic>
          <p:nvPicPr>
            <p:cNvPr id="133129" name="Picture 19" descr="plEnlevpBldots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775" y="1895475"/>
              <a:ext cx="4572000" cy="452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130" name="Picture 20" descr="plpjjz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4850" y="5444376"/>
              <a:ext cx="977900" cy="907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131" name="Picture 21" descr="plpjjz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9100" y="2533948"/>
              <a:ext cx="934614" cy="1543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132" name="Picture 22" descr="plpjjz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9100" y="4874072"/>
              <a:ext cx="850900" cy="907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133" name="Picture 32" descr="plpjjz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4512" y="1984207"/>
              <a:ext cx="876300" cy="1543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134" name="Picture 33" descr="plpjjz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9100" y="1212533"/>
              <a:ext cx="1178962" cy="1543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135" name="Picture 34" descr="plpjjz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6806" y="3439251"/>
              <a:ext cx="1195938" cy="1543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3124" name="Picture 3" descr="mvspinp.gi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736976"/>
            <a:ext cx="8958263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sp>
        <p:nvSpPr>
          <p:cNvPr id="18" name="Rounded Rectangle 17"/>
          <p:cNvSpPr>
            <a:spLocks noChangeArrowheads="1"/>
          </p:cNvSpPr>
          <p:nvPr/>
        </p:nvSpPr>
        <p:spPr bwMode="auto">
          <a:xfrm>
            <a:off x="1666876" y="1119189"/>
            <a:ext cx="1228725" cy="738187"/>
          </a:xfrm>
          <a:prstGeom prst="roundRect">
            <a:avLst>
              <a:gd name="adj" fmla="val 9523"/>
            </a:avLst>
          </a:prstGeom>
          <a:gradFill rotWithShape="1">
            <a:gsLst>
              <a:gs pos="0">
                <a:srgbClr val="C6D9F1"/>
              </a:gs>
              <a:gs pos="100000">
                <a:srgbClr val="558ED5"/>
              </a:gs>
            </a:gsLst>
            <a:lin ang="270000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sz="2000" dirty="0">
                <a:latin typeface="Symbol" charset="2"/>
                <a:cs typeface="Symbol" charset="2"/>
              </a:rPr>
              <a:t>x</a:t>
            </a:r>
            <a:r>
              <a:rPr lang="en-US" sz="2000" dirty="0"/>
              <a:t>=2 </a:t>
            </a:r>
            <a:r>
              <a:rPr lang="en-US" sz="2000" dirty="0" err="1"/>
              <a:t>meV</a:t>
            </a:r>
            <a:endParaRPr lang="en-US" sz="2000" dirty="0"/>
          </a:p>
          <a:p>
            <a:pPr>
              <a:defRPr/>
            </a:pPr>
            <a:r>
              <a:rPr lang="en-US" sz="2000" dirty="0"/>
              <a:t>B=10 T</a:t>
            </a:r>
          </a:p>
          <a:p>
            <a:pPr>
              <a:defRPr/>
            </a:pPr>
            <a:endParaRPr lang="en-US" sz="2000" dirty="0"/>
          </a:p>
        </p:txBody>
      </p:sp>
      <p:sp>
        <p:nvSpPr>
          <p:cNvPr id="36" name="Rounded Rectangle 35"/>
          <p:cNvSpPr>
            <a:spLocks noChangeArrowheads="1"/>
          </p:cNvSpPr>
          <p:nvPr/>
        </p:nvSpPr>
        <p:spPr bwMode="auto">
          <a:xfrm>
            <a:off x="1666876" y="3233738"/>
            <a:ext cx="695325" cy="715962"/>
          </a:xfrm>
          <a:prstGeom prst="roundRect">
            <a:avLst>
              <a:gd name="adj" fmla="val 9523"/>
            </a:avLst>
          </a:prstGeom>
          <a:gradFill rotWithShape="1">
            <a:gsLst>
              <a:gs pos="0">
                <a:srgbClr val="C6D9F1"/>
              </a:gs>
              <a:gs pos="100000">
                <a:srgbClr val="558ED5"/>
              </a:gs>
            </a:gsLst>
            <a:lin ang="270000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defRPr/>
            </a:pPr>
            <a:r>
              <a:rPr lang="en-US" sz="3200" dirty="0">
                <a:solidFill>
                  <a:schemeClr val="accent3">
                    <a:lumMod val="75000"/>
                  </a:schemeClr>
                </a:solidFill>
                <a:cs typeface="Symbol" charset="2"/>
              </a:rPr>
              <a:t>s </a:t>
            </a:r>
            <a:r>
              <a:rPr lang="en-US" sz="3200" dirty="0">
                <a:solidFill>
                  <a:srgbClr val="FF00FF"/>
                </a:solidFill>
              </a:rPr>
              <a:t>l</a:t>
            </a:r>
          </a:p>
          <a:p>
            <a:pPr algn="ctr">
              <a:defRPr/>
            </a:pPr>
            <a:endParaRPr lang="en-US" sz="3200" dirty="0"/>
          </a:p>
        </p:txBody>
      </p:sp>
      <p:sp>
        <p:nvSpPr>
          <p:cNvPr id="2" name="Rectangle 1"/>
          <p:cNvSpPr/>
          <p:nvPr/>
        </p:nvSpPr>
        <p:spPr>
          <a:xfrm>
            <a:off x="5972176" y="3840164"/>
            <a:ext cx="4340225" cy="254793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96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</a:rPr>
              <a:t>Hamiltonian on the basis of j </a:t>
            </a:r>
            <a:r>
              <a:rPr lang="en-US" sz="2400" dirty="0" err="1">
                <a:solidFill>
                  <a:schemeClr val="lt1"/>
                </a:solidFill>
              </a:rPr>
              <a:t>j</a:t>
            </a:r>
            <a:r>
              <a:rPr lang="en-US" sz="2400" baseline="-25000" dirty="0" err="1">
                <a:solidFill>
                  <a:schemeClr val="lt1"/>
                </a:solidFill>
              </a:rPr>
              <a:t>z</a:t>
            </a:r>
            <a:r>
              <a:rPr lang="en-US" sz="2400" dirty="0">
                <a:solidFill>
                  <a:schemeClr val="lt1"/>
                </a:solidFill>
              </a:rPr>
              <a:t> states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pic>
        <p:nvPicPr>
          <p:cNvPr id="115715" name="Picture 7" descr="g1MHldotsB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014" y="3611563"/>
            <a:ext cx="4560887" cy="260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6" name="Picture 8" descr="plorball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428750"/>
            <a:ext cx="5588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7" name="Picture 9" descr="plorball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739" y="1428750"/>
            <a:ext cx="771525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8" name="Picture 10" descr="plorball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0" y="1428750"/>
            <a:ext cx="719138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9" name="Picture 12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5" y="4783138"/>
            <a:ext cx="6223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20" name="Picture 13" descr="plrhollzup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838" y="2520951"/>
            <a:ext cx="639762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21" name="Picture 14" descr="plrhollzdn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400" y="2552700"/>
            <a:ext cx="554038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22" name="Picture 15" descr="plrhollzdn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5" y="2552700"/>
            <a:ext cx="48895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23" name="Picture 16" descr="plrhollzdn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475" y="2552700"/>
            <a:ext cx="571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24" name="Picture 21" descr="plrhollzup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2520951"/>
            <a:ext cx="520700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25" name="Picture 22" descr="plrhollzup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675" y="2520951"/>
            <a:ext cx="596900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ight Brace 23"/>
          <p:cNvSpPr>
            <a:spLocks/>
          </p:cNvSpPr>
          <p:nvPr/>
        </p:nvSpPr>
        <p:spPr bwMode="auto">
          <a:xfrm rot="16200000">
            <a:off x="3570288" y="2125663"/>
            <a:ext cx="255588" cy="754063"/>
          </a:xfrm>
          <a:prstGeom prst="rightBrace">
            <a:avLst>
              <a:gd name="adj1" fmla="val 8387"/>
              <a:gd name="adj2" fmla="val 50000"/>
            </a:avLst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Right Brace 24"/>
          <p:cNvSpPr>
            <a:spLocks/>
          </p:cNvSpPr>
          <p:nvPr/>
        </p:nvSpPr>
        <p:spPr bwMode="auto">
          <a:xfrm rot="16200000">
            <a:off x="4639469" y="2126457"/>
            <a:ext cx="255588" cy="752475"/>
          </a:xfrm>
          <a:prstGeom prst="rightBrace">
            <a:avLst>
              <a:gd name="adj1" fmla="val 8369"/>
              <a:gd name="adj2" fmla="val 50000"/>
            </a:avLst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Right Brace 25"/>
          <p:cNvSpPr>
            <a:spLocks/>
          </p:cNvSpPr>
          <p:nvPr/>
        </p:nvSpPr>
        <p:spPr bwMode="auto">
          <a:xfrm rot="16200000">
            <a:off x="5849144" y="2126457"/>
            <a:ext cx="255588" cy="752475"/>
          </a:xfrm>
          <a:prstGeom prst="rightBrace">
            <a:avLst>
              <a:gd name="adj1" fmla="val 8369"/>
              <a:gd name="adj2" fmla="val 50000"/>
            </a:avLst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15729" name="Picture 18" descr="latex-image-1.pd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75" y="1179513"/>
            <a:ext cx="34163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110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</a:rPr>
              <a:t>Spin-orbit coupling and (one electron) crystal-fields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sp>
        <p:nvSpPr>
          <p:cNvPr id="4" name="Rounded Rectangle 3"/>
          <p:cNvSpPr>
            <a:spLocks noChangeArrowheads="1"/>
          </p:cNvSpPr>
          <p:nvPr/>
        </p:nvSpPr>
        <p:spPr bwMode="auto">
          <a:xfrm>
            <a:off x="6413501" y="1144588"/>
            <a:ext cx="3641725" cy="506412"/>
          </a:xfrm>
          <a:prstGeom prst="roundRect">
            <a:avLst>
              <a:gd name="adj" fmla="val 32088"/>
            </a:avLst>
          </a:prstGeom>
          <a:gradFill rotWithShape="1">
            <a:gsLst>
              <a:gs pos="0">
                <a:srgbClr val="C6D9F1"/>
              </a:gs>
              <a:gs pos="100000">
                <a:srgbClr val="558ED5"/>
              </a:gs>
            </a:gsLst>
            <a:lin ang="270000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sz="2000" dirty="0"/>
              <a:t>From atoms to solids part (1)</a:t>
            </a:r>
            <a:endParaRPr lang="en-US" sz="2000" dirty="0"/>
          </a:p>
        </p:txBody>
      </p:sp>
      <p:sp>
        <p:nvSpPr>
          <p:cNvPr id="5" name="Rounded Rectangle 4"/>
          <p:cNvSpPr>
            <a:spLocks noChangeArrowheads="1"/>
          </p:cNvSpPr>
          <p:nvPr/>
        </p:nvSpPr>
        <p:spPr bwMode="auto">
          <a:xfrm>
            <a:off x="2136776" y="2046288"/>
            <a:ext cx="6308725" cy="1090612"/>
          </a:xfrm>
          <a:prstGeom prst="roundRect">
            <a:avLst>
              <a:gd name="adj" fmla="val 7597"/>
            </a:avLst>
          </a:prstGeom>
          <a:gradFill rotWithShape="1">
            <a:gsLst>
              <a:gs pos="0">
                <a:srgbClr val="C6D9F1"/>
              </a:gs>
              <a:gs pos="100000">
                <a:srgbClr val="558ED5"/>
              </a:gs>
            </a:gsLst>
            <a:lin ang="270000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000"/>
              <a:t>Approximate the solid by a single atom. </a:t>
            </a:r>
          </a:p>
          <a:p>
            <a:r>
              <a:rPr lang="en-US" altLang="en-US" sz="2000"/>
              <a:t>(works only for local properties and for insulators)</a:t>
            </a:r>
          </a:p>
          <a:p>
            <a:r>
              <a:rPr lang="en-US" altLang="en-US" sz="2000"/>
              <a:t>(d-d transitions, magnetic anisotropy, …)</a:t>
            </a:r>
          </a:p>
        </p:txBody>
      </p:sp>
      <p:sp>
        <p:nvSpPr>
          <p:cNvPr id="8" name="Rounded Rectangle 7"/>
          <p:cNvSpPr>
            <a:spLocks noChangeArrowheads="1"/>
          </p:cNvSpPr>
          <p:nvPr/>
        </p:nvSpPr>
        <p:spPr bwMode="auto">
          <a:xfrm>
            <a:off x="2136776" y="3289301"/>
            <a:ext cx="6308725" cy="1090613"/>
          </a:xfrm>
          <a:prstGeom prst="roundRect">
            <a:avLst>
              <a:gd name="adj" fmla="val 7597"/>
            </a:avLst>
          </a:prstGeom>
          <a:gradFill rotWithShape="1">
            <a:gsLst>
              <a:gs pos="0">
                <a:srgbClr val="C6D9F1"/>
              </a:gs>
              <a:gs pos="100000">
                <a:srgbClr val="558ED5"/>
              </a:gs>
            </a:gsLst>
            <a:lin ang="270000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sz="2000" dirty="0"/>
              <a:t>Model the effect of the crystal by an effective potential.</a:t>
            </a:r>
          </a:p>
          <a:p>
            <a:pPr>
              <a:defRPr/>
            </a:pPr>
            <a:endParaRPr lang="en-US" sz="2000" dirty="0"/>
          </a:p>
          <a:p>
            <a:pPr>
              <a:defRPr/>
            </a:pPr>
            <a:r>
              <a:rPr lang="en-US" sz="2000" dirty="0"/>
              <a:t>Those potentials are not real, they mimic covalent bonding</a:t>
            </a:r>
            <a:endParaRPr lang="en-US" sz="2000" dirty="0"/>
          </a:p>
        </p:txBody>
      </p:sp>
      <p:sp>
        <p:nvSpPr>
          <p:cNvPr id="9" name="Rounded Rectangle 8"/>
          <p:cNvSpPr>
            <a:spLocks noChangeArrowheads="1"/>
          </p:cNvSpPr>
          <p:nvPr/>
        </p:nvSpPr>
        <p:spPr bwMode="auto">
          <a:xfrm>
            <a:off x="2136776" y="5181601"/>
            <a:ext cx="6308725" cy="1090613"/>
          </a:xfrm>
          <a:prstGeom prst="roundRect">
            <a:avLst>
              <a:gd name="adj" fmla="val 7597"/>
            </a:avLst>
          </a:prstGeom>
          <a:gradFill rotWithShape="1">
            <a:gsLst>
              <a:gs pos="0">
                <a:srgbClr val="C6D9F1"/>
              </a:gs>
              <a:gs pos="100000">
                <a:srgbClr val="558ED5"/>
              </a:gs>
            </a:gsLst>
            <a:lin ang="270000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sz="2000" dirty="0"/>
              <a:t>It has the symmetries right and finds the right multiplicities for local states. Although simple good for some properties on some </a:t>
            </a:r>
            <a:r>
              <a:rPr lang="en-US" sz="2000" dirty="0" err="1"/>
              <a:t>matterials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06279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69" name="Picture 15" descr="plorball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600" y="1035050"/>
            <a:ext cx="4572000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70" name="Picture 12" descr="plorball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0" y="990600"/>
            <a:ext cx="4267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400">
                <a:solidFill>
                  <a:srgbClr val="FFFFFF"/>
                </a:solidFill>
              </a:rPr>
              <a:t>Atomic orbitals – Spherical Harmonics</a:t>
            </a:r>
            <a:endParaRPr lang="en-US" altLang="en-US" sz="2400">
              <a:solidFill>
                <a:srgbClr val="B7DEE8"/>
              </a:solidFill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grpSp>
        <p:nvGrpSpPr>
          <p:cNvPr id="135173" name="Group 10"/>
          <p:cNvGrpSpPr>
            <a:grpSpLocks/>
          </p:cNvGrpSpPr>
          <p:nvPr/>
        </p:nvGrpSpPr>
        <p:grpSpPr bwMode="auto">
          <a:xfrm>
            <a:off x="7927976" y="1036638"/>
            <a:ext cx="2176463" cy="1979612"/>
            <a:chOff x="5764178" y="1034258"/>
            <a:chExt cx="2177086" cy="1980247"/>
          </a:xfrm>
        </p:grpSpPr>
        <p:pic>
          <p:nvPicPr>
            <p:cNvPr id="135175" name="Picture 2" descr="plColorweel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03" t="26755" r="25755" b="25774"/>
            <a:stretch>
              <a:fillRect/>
            </a:stretch>
          </p:blipFill>
          <p:spPr bwMode="auto">
            <a:xfrm>
              <a:off x="6145178" y="1148558"/>
              <a:ext cx="1796086" cy="1808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5176" name="Picture 4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4264" y="1927600"/>
              <a:ext cx="1270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5177" name="Picture 7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4178" y="1927600"/>
              <a:ext cx="3810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5178" name="Picture 8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6633" y="1034258"/>
              <a:ext cx="762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5179" name="Picture 9" descr="latex-image-1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2420" y="2785905"/>
              <a:ext cx="3175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5174" name="Picture 1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325" y="1128713"/>
            <a:ext cx="34544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526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3" name="Picture 11" descr="plorball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675" y="746126"/>
            <a:ext cx="8229600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400">
                <a:solidFill>
                  <a:srgbClr val="FFFFFF"/>
                </a:solidFill>
              </a:rPr>
              <a:t>In solids orbitals turn real – linear combination of Y</a:t>
            </a:r>
            <a:r>
              <a:rPr lang="en-US" altLang="en-US" sz="2400" baseline="-25000">
                <a:solidFill>
                  <a:srgbClr val="FFFFFF"/>
                </a:solidFill>
              </a:rPr>
              <a:t>lm</a:t>
            </a:r>
            <a:endParaRPr lang="en-US" altLang="en-US" sz="2400">
              <a:solidFill>
                <a:srgbClr val="B7DEE8"/>
              </a:solidFill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pic>
        <p:nvPicPr>
          <p:cNvPr id="136196" name="Picture 1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1263650"/>
            <a:ext cx="127000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ounded Rectangle 30"/>
          <p:cNvSpPr>
            <a:spLocks noChangeArrowheads="1"/>
          </p:cNvSpPr>
          <p:nvPr/>
        </p:nvSpPr>
        <p:spPr bwMode="auto">
          <a:xfrm>
            <a:off x="6413501" y="1144588"/>
            <a:ext cx="3641725" cy="506412"/>
          </a:xfrm>
          <a:prstGeom prst="roundRect">
            <a:avLst>
              <a:gd name="adj" fmla="val 32088"/>
            </a:avLst>
          </a:prstGeom>
          <a:gradFill rotWithShape="1">
            <a:gsLst>
              <a:gs pos="0">
                <a:srgbClr val="C6D9F1"/>
              </a:gs>
              <a:gs pos="100000">
                <a:srgbClr val="558ED5"/>
              </a:gs>
            </a:gsLst>
            <a:lin ang="270000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sz="2000" dirty="0"/>
              <a:t>r</a:t>
            </a:r>
            <a:r>
              <a:rPr lang="en-US" sz="2000" dirty="0"/>
              <a:t>eal s-orbitals (</a:t>
            </a:r>
            <a:r>
              <a:rPr lang="en-US" sz="2000" dirty="0" err="1"/>
              <a:t>Kubic</a:t>
            </a:r>
            <a:r>
              <a:rPr lang="en-US" sz="2000" dirty="0"/>
              <a:t> Harmonics)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7416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7" name="Picture 11" descr="plorball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675" y="746126"/>
            <a:ext cx="8229600" cy="25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400">
                <a:solidFill>
                  <a:srgbClr val="FFFFFF"/>
                </a:solidFill>
              </a:rPr>
              <a:t>In solids orbitals turn real – linear combination of Y</a:t>
            </a:r>
            <a:r>
              <a:rPr lang="en-US" altLang="en-US" sz="2400" baseline="-25000">
                <a:solidFill>
                  <a:srgbClr val="FFFFFF"/>
                </a:solidFill>
              </a:rPr>
              <a:t>lm</a:t>
            </a:r>
            <a:endParaRPr lang="en-US" altLang="en-US" sz="2400">
              <a:solidFill>
                <a:srgbClr val="B7DEE8"/>
              </a:solidFill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pic>
        <p:nvPicPr>
          <p:cNvPr id="137220" name="Picture 1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1263650"/>
            <a:ext cx="127000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21" name="Picture 1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200" y="2654300"/>
            <a:ext cx="3048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22" name="Picture 16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400" y="2755900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23" name="Picture 17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2857500"/>
            <a:ext cx="2794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ounded Rectangle 30"/>
          <p:cNvSpPr>
            <a:spLocks noChangeArrowheads="1"/>
          </p:cNvSpPr>
          <p:nvPr/>
        </p:nvSpPr>
        <p:spPr bwMode="auto">
          <a:xfrm>
            <a:off x="6267451" y="2478088"/>
            <a:ext cx="3787775" cy="506412"/>
          </a:xfrm>
          <a:prstGeom prst="roundRect">
            <a:avLst>
              <a:gd name="adj" fmla="val 32088"/>
            </a:avLst>
          </a:prstGeom>
          <a:gradFill rotWithShape="1">
            <a:gsLst>
              <a:gs pos="0">
                <a:srgbClr val="C6D9F1"/>
              </a:gs>
              <a:gs pos="100000">
                <a:srgbClr val="558ED5"/>
              </a:gs>
            </a:gsLst>
            <a:lin ang="270000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sz="2000" dirty="0"/>
              <a:t>Real p-</a:t>
            </a:r>
            <a:r>
              <a:rPr lang="en-US" sz="2000" dirty="0"/>
              <a:t>orbitals (</a:t>
            </a:r>
            <a:r>
              <a:rPr lang="en-US" sz="2000" dirty="0" err="1"/>
              <a:t>Kubic</a:t>
            </a:r>
            <a:r>
              <a:rPr lang="en-US" sz="2000" dirty="0"/>
              <a:t> Harmonics)</a:t>
            </a:r>
          </a:p>
        </p:txBody>
      </p:sp>
    </p:spTree>
    <p:extLst>
      <p:ext uri="{BB962C8B-B14F-4D97-AF65-F5344CB8AC3E}">
        <p14:creationId xmlns:p14="http://schemas.microsoft.com/office/powerpoint/2010/main" val="106492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1" name="Picture 11" descr="plorball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675" y="746126"/>
            <a:ext cx="8229600" cy="404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400">
                <a:solidFill>
                  <a:srgbClr val="FFFFFF"/>
                </a:solidFill>
              </a:rPr>
              <a:t>In solids orbitals turn real – linear combination of Y</a:t>
            </a:r>
            <a:r>
              <a:rPr lang="en-US" altLang="en-US" sz="2400" baseline="-25000">
                <a:solidFill>
                  <a:srgbClr val="FFFFFF"/>
                </a:solidFill>
              </a:rPr>
              <a:t>lm</a:t>
            </a:r>
            <a:endParaRPr lang="en-US" altLang="en-US" sz="2400">
              <a:solidFill>
                <a:srgbClr val="B7DEE8"/>
              </a:solidFill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pic>
        <p:nvPicPr>
          <p:cNvPr id="138244" name="Picture 1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1263650"/>
            <a:ext cx="127000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5" name="Picture 1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200" y="2654300"/>
            <a:ext cx="3048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6" name="Picture 16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400" y="2755900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7" name="Picture 17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2857500"/>
            <a:ext cx="2794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8" name="Picture 18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350" y="4197350"/>
            <a:ext cx="8255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9" name="Picture 19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0" y="4508500"/>
            <a:ext cx="3683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50" name="Picture 20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850" y="4362450"/>
            <a:ext cx="3937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51" name="Picture 21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0" y="4356100"/>
            <a:ext cx="4064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52" name="Picture 22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650" y="4260850"/>
            <a:ext cx="4191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ounded Rectangle 30"/>
          <p:cNvSpPr>
            <a:spLocks noChangeArrowheads="1"/>
          </p:cNvSpPr>
          <p:nvPr/>
        </p:nvSpPr>
        <p:spPr bwMode="auto">
          <a:xfrm>
            <a:off x="6324601" y="3367088"/>
            <a:ext cx="3730625" cy="506412"/>
          </a:xfrm>
          <a:prstGeom prst="roundRect">
            <a:avLst>
              <a:gd name="adj" fmla="val 32088"/>
            </a:avLst>
          </a:prstGeom>
          <a:gradFill rotWithShape="1">
            <a:gsLst>
              <a:gs pos="0">
                <a:srgbClr val="C6D9F1"/>
              </a:gs>
              <a:gs pos="100000">
                <a:srgbClr val="558ED5"/>
              </a:gs>
            </a:gsLst>
            <a:lin ang="270000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sz="2000" dirty="0"/>
              <a:t>Real d-</a:t>
            </a:r>
            <a:r>
              <a:rPr lang="en-US" sz="2000" dirty="0"/>
              <a:t>orbitals (</a:t>
            </a:r>
            <a:r>
              <a:rPr lang="en-US" sz="2000" dirty="0" err="1"/>
              <a:t>Kubic</a:t>
            </a:r>
            <a:r>
              <a:rPr lang="en-US" sz="2000" dirty="0"/>
              <a:t> Harmonics)</a:t>
            </a:r>
          </a:p>
        </p:txBody>
      </p:sp>
      <p:sp>
        <p:nvSpPr>
          <p:cNvPr id="2" name="Rectangle 1"/>
          <p:cNvSpPr/>
          <p:nvPr/>
        </p:nvSpPr>
        <p:spPr>
          <a:xfrm>
            <a:off x="5778500" y="4629150"/>
            <a:ext cx="546100" cy="40005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440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5" name="Picture 11" descr="plorball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675" y="746126"/>
            <a:ext cx="8229600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400">
                <a:solidFill>
                  <a:srgbClr val="FFFFFF"/>
                </a:solidFill>
              </a:rPr>
              <a:t>In solids orbitals turn real – linear combination of Y</a:t>
            </a:r>
            <a:r>
              <a:rPr lang="en-US" altLang="en-US" sz="2400" baseline="-25000">
                <a:solidFill>
                  <a:srgbClr val="FFFFFF"/>
                </a:solidFill>
              </a:rPr>
              <a:t>lm</a:t>
            </a:r>
            <a:endParaRPr lang="en-US" altLang="en-US" sz="2400">
              <a:solidFill>
                <a:srgbClr val="B7DEE8"/>
              </a:solidFill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pic>
        <p:nvPicPr>
          <p:cNvPr id="139268" name="Picture 1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1263650"/>
            <a:ext cx="127000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69" name="Picture 1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200" y="2654300"/>
            <a:ext cx="3048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70" name="Picture 16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400" y="2755900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71" name="Picture 17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2857500"/>
            <a:ext cx="2794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72" name="Picture 18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350" y="4197350"/>
            <a:ext cx="8255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73" name="Picture 19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0" y="4508500"/>
            <a:ext cx="3683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74" name="Picture 20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850" y="4362450"/>
            <a:ext cx="3937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75" name="Picture 21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0" y="4356100"/>
            <a:ext cx="4064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76" name="Picture 22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650" y="4260850"/>
            <a:ext cx="4191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77" name="Picture 23" descr="latex-image-1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5734050"/>
            <a:ext cx="5334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78" name="Picture 24" descr="latex-image-1.pd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850" y="5721350"/>
            <a:ext cx="3683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79" name="Picture 25" descr="latex-image-1.pd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150" y="5702300"/>
            <a:ext cx="3683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80" name="Picture 26" descr="latex-image-1.pd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100" y="6051550"/>
            <a:ext cx="3556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81" name="Picture 27" descr="latex-image-1.pdf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0" y="5956300"/>
            <a:ext cx="11303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82" name="Picture 28" descr="latex-image-1.pdf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050" y="5918200"/>
            <a:ext cx="11303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83" name="Picture 29" descr="latex-image-1.pdf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950" y="5930900"/>
            <a:ext cx="11303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ounded Rectangle 30"/>
          <p:cNvSpPr>
            <a:spLocks noChangeArrowheads="1"/>
          </p:cNvSpPr>
          <p:nvPr/>
        </p:nvSpPr>
        <p:spPr bwMode="auto">
          <a:xfrm>
            <a:off x="6483351" y="6288088"/>
            <a:ext cx="3717925" cy="506412"/>
          </a:xfrm>
          <a:prstGeom prst="roundRect">
            <a:avLst>
              <a:gd name="adj" fmla="val 32088"/>
            </a:avLst>
          </a:prstGeom>
          <a:gradFill rotWithShape="1">
            <a:gsLst>
              <a:gs pos="0">
                <a:srgbClr val="C6D9F1"/>
              </a:gs>
              <a:gs pos="100000">
                <a:srgbClr val="558ED5"/>
              </a:gs>
            </a:gsLst>
            <a:lin ang="270000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sz="2000" dirty="0"/>
              <a:t>Real f-</a:t>
            </a:r>
            <a:r>
              <a:rPr lang="en-US" sz="2000" dirty="0"/>
              <a:t>orbitals (</a:t>
            </a:r>
            <a:r>
              <a:rPr lang="en-US" sz="2000" dirty="0" err="1"/>
              <a:t>Kubic</a:t>
            </a:r>
            <a:r>
              <a:rPr lang="en-US" sz="2000" dirty="0"/>
              <a:t> Harmonics)</a:t>
            </a:r>
          </a:p>
        </p:txBody>
      </p:sp>
    </p:spTree>
    <p:extLst>
      <p:ext uri="{BB962C8B-B14F-4D97-AF65-F5344CB8AC3E}">
        <p14:creationId xmlns:p14="http://schemas.microsoft.com/office/powerpoint/2010/main" val="158698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89" name="Picture 11" descr="plorball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675" y="746126"/>
            <a:ext cx="8229600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400">
                <a:solidFill>
                  <a:srgbClr val="FFFFFF"/>
                </a:solidFill>
              </a:rPr>
              <a:t>In solids orbitals turn real – linear combination of Y</a:t>
            </a:r>
            <a:r>
              <a:rPr lang="en-US" altLang="en-US" sz="2400" baseline="-25000">
                <a:solidFill>
                  <a:srgbClr val="FFFFFF"/>
                </a:solidFill>
              </a:rPr>
              <a:t>lm</a:t>
            </a:r>
            <a:endParaRPr lang="en-US" altLang="en-US" sz="2400">
              <a:solidFill>
                <a:srgbClr val="B7DEE8"/>
              </a:solidFill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sp>
        <p:nvSpPr>
          <p:cNvPr id="31" name="Rounded Rectangle 30"/>
          <p:cNvSpPr>
            <a:spLocks noChangeArrowheads="1"/>
          </p:cNvSpPr>
          <p:nvPr/>
        </p:nvSpPr>
        <p:spPr bwMode="auto">
          <a:xfrm>
            <a:off x="6413501" y="1144588"/>
            <a:ext cx="3641725" cy="1395412"/>
          </a:xfrm>
          <a:prstGeom prst="roundRect">
            <a:avLst>
              <a:gd name="adj" fmla="val 12977"/>
            </a:avLst>
          </a:prstGeom>
          <a:gradFill rotWithShape="1">
            <a:gsLst>
              <a:gs pos="0">
                <a:srgbClr val="C6D9F1"/>
              </a:gs>
              <a:gs pos="100000">
                <a:srgbClr val="558ED5"/>
              </a:gs>
            </a:gsLst>
            <a:lin ang="270000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sz="2000" dirty="0"/>
              <a:t>Names of groups of orbitals related to the irreducible representation (symmetry) of the orbital</a:t>
            </a:r>
            <a:endParaRPr lang="en-US" sz="2000" dirty="0"/>
          </a:p>
        </p:txBody>
      </p:sp>
      <p:pic>
        <p:nvPicPr>
          <p:cNvPr id="140293" name="Picture 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850" y="1270000"/>
            <a:ext cx="3937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294" name="Picture 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950" y="2635250"/>
            <a:ext cx="3683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295" name="Picture 3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600" y="2787650"/>
            <a:ext cx="3683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296" name="Picture 3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450" y="2755900"/>
            <a:ext cx="3683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297" name="Picture 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450" y="4324350"/>
            <a:ext cx="3556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298" name="Picture 3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700" y="4324350"/>
            <a:ext cx="3556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299" name="Picture 34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0" y="4324350"/>
            <a:ext cx="3556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300" name="Picture 4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100" y="4241800"/>
            <a:ext cx="25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301" name="Picture 35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900" y="4508500"/>
            <a:ext cx="25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302" name="Picture 7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5829300"/>
            <a:ext cx="4191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303" name="Picture 8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5759450"/>
            <a:ext cx="3683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304" name="Picture 36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550" y="5708650"/>
            <a:ext cx="3683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305" name="Picture 37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6153150"/>
            <a:ext cx="3683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306" name="Picture 9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300" y="5880100"/>
            <a:ext cx="3683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307" name="Picture 38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5949950"/>
            <a:ext cx="3683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308" name="Picture 39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500" y="5949950"/>
            <a:ext cx="3683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08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</a:rPr>
              <a:t>Relation between complex and real orbitals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sp>
        <p:nvSpPr>
          <p:cNvPr id="31" name="Rounded Rectangle 30"/>
          <p:cNvSpPr>
            <a:spLocks noChangeArrowheads="1"/>
          </p:cNvSpPr>
          <p:nvPr/>
        </p:nvSpPr>
        <p:spPr bwMode="auto">
          <a:xfrm>
            <a:off x="2136776" y="1150938"/>
            <a:ext cx="3641725" cy="506412"/>
          </a:xfrm>
          <a:prstGeom prst="roundRect">
            <a:avLst>
              <a:gd name="adj" fmla="val 32088"/>
            </a:avLst>
          </a:prstGeom>
          <a:gradFill rotWithShape="1">
            <a:gsLst>
              <a:gs pos="0">
                <a:srgbClr val="C6D9F1"/>
              </a:gs>
              <a:gs pos="100000">
                <a:srgbClr val="558ED5"/>
              </a:gs>
            </a:gsLst>
            <a:lin ang="270000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sz="2000" dirty="0"/>
              <a:t>Example of </a:t>
            </a:r>
            <a:r>
              <a:rPr lang="en-US" sz="2000" dirty="0" err="1"/>
              <a:t>p</a:t>
            </a:r>
            <a:r>
              <a:rPr lang="en-US" sz="2000" baseline="-25000" dirty="0" err="1"/>
              <a:t>x</a:t>
            </a:r>
            <a:r>
              <a:rPr lang="en-US" sz="2000" dirty="0"/>
              <a:t> orbital</a:t>
            </a:r>
            <a:endParaRPr lang="en-US" sz="2000" dirty="0"/>
          </a:p>
        </p:txBody>
      </p:sp>
      <p:pic>
        <p:nvPicPr>
          <p:cNvPr id="141316" name="Picture 1" descr="plYto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75" y="4140200"/>
            <a:ext cx="76200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7" name="Picture 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00" y="4324350"/>
            <a:ext cx="5080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8" name="Picture 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50" y="4324350"/>
            <a:ext cx="7493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9" name="Picture 4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350" y="4667250"/>
            <a:ext cx="215900" cy="8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20" name="Picture 7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100" y="5422900"/>
            <a:ext cx="4572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21" name="Picture 8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0" y="5422900"/>
            <a:ext cx="2794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22" name="Picture 9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700" y="5422900"/>
            <a:ext cx="3048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1323" name="Group 31"/>
          <p:cNvGrpSpPr>
            <a:grpSpLocks/>
          </p:cNvGrpSpPr>
          <p:nvPr/>
        </p:nvGrpSpPr>
        <p:grpSpPr bwMode="auto">
          <a:xfrm>
            <a:off x="7927976" y="1036638"/>
            <a:ext cx="2176463" cy="1979612"/>
            <a:chOff x="5764178" y="1034258"/>
            <a:chExt cx="2177086" cy="1980247"/>
          </a:xfrm>
        </p:grpSpPr>
        <p:pic>
          <p:nvPicPr>
            <p:cNvPr id="141324" name="Picture 32" descr="plColorweel.pdf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03" t="26755" r="25755" b="25774"/>
            <a:stretch>
              <a:fillRect/>
            </a:stretch>
          </p:blipFill>
          <p:spPr bwMode="auto">
            <a:xfrm>
              <a:off x="6145178" y="1148558"/>
              <a:ext cx="1796086" cy="1808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1325" name="Picture 33" descr="latex-image-1.pdf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4264" y="1927600"/>
              <a:ext cx="1270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1326" name="Picture 34" descr="latex-image-1.pdf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4178" y="1927600"/>
              <a:ext cx="3810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1327" name="Picture 35" descr="latex-image-1.pdf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6633" y="1034258"/>
              <a:ext cx="762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1328" name="Picture 36" descr="latex-image-1.pdf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2420" y="2785905"/>
              <a:ext cx="3175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7770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4" descr="Haverkort_16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75" y="2795588"/>
            <a:ext cx="7918450" cy="355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400">
                <a:solidFill>
                  <a:srgbClr val="FFFFFF"/>
                </a:solidFill>
              </a:rPr>
              <a:t>Crystal-field theory – example on NiO</a:t>
            </a:r>
            <a:endParaRPr lang="en-US" altLang="en-US" sz="2400">
              <a:solidFill>
                <a:srgbClr val="B7DEE8"/>
              </a:solidFill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pic>
        <p:nvPicPr>
          <p:cNvPr id="142340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5463" y="1220788"/>
            <a:ext cx="180340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Group 33"/>
          <p:cNvGrpSpPr>
            <a:grpSpLocks/>
          </p:cNvGrpSpPr>
          <p:nvPr/>
        </p:nvGrpSpPr>
        <p:grpSpPr bwMode="auto">
          <a:xfrm>
            <a:off x="2806700" y="2255838"/>
            <a:ext cx="4292600" cy="2519362"/>
            <a:chOff x="1282700" y="2255827"/>
            <a:chExt cx="4292600" cy="2519373"/>
          </a:xfrm>
        </p:grpSpPr>
        <p:sp>
          <p:nvSpPr>
            <p:cNvPr id="9" name="Donut 8"/>
            <p:cNvSpPr>
              <a:spLocks/>
            </p:cNvSpPr>
            <p:nvPr/>
          </p:nvSpPr>
          <p:spPr bwMode="auto">
            <a:xfrm>
              <a:off x="4749800" y="3949696"/>
              <a:ext cx="825500" cy="825504"/>
            </a:xfrm>
            <a:custGeom>
              <a:avLst/>
              <a:gdLst>
                <a:gd name="T0" fmla="*/ 0 w 825500"/>
                <a:gd name="T1" fmla="*/ 412752 h 825504"/>
                <a:gd name="T2" fmla="*/ 412750 w 825500"/>
                <a:gd name="T3" fmla="*/ 0 h 825504"/>
                <a:gd name="T4" fmla="*/ 825500 w 825500"/>
                <a:gd name="T5" fmla="*/ 412752 h 825504"/>
                <a:gd name="T6" fmla="*/ 412750 w 825500"/>
                <a:gd name="T7" fmla="*/ 825504 h 825504"/>
                <a:gd name="T8" fmla="*/ 0 w 825500"/>
                <a:gd name="T9" fmla="*/ 412752 h 825504"/>
                <a:gd name="T10" fmla="*/ 104772 w 825500"/>
                <a:gd name="T11" fmla="*/ 412752 h 825504"/>
                <a:gd name="T12" fmla="*/ 412750 w 825500"/>
                <a:gd name="T13" fmla="*/ 720732 h 825504"/>
                <a:gd name="T14" fmla="*/ 720728 w 825500"/>
                <a:gd name="T15" fmla="*/ 412752 h 825504"/>
                <a:gd name="T16" fmla="*/ 412750 w 825500"/>
                <a:gd name="T17" fmla="*/ 104772 h 825504"/>
                <a:gd name="T18" fmla="*/ 104772 w 825500"/>
                <a:gd name="T19" fmla="*/ 412752 h 8255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25500" h="825504">
                  <a:moveTo>
                    <a:pt x="0" y="412752"/>
                  </a:moveTo>
                  <a:cubicBezTo>
                    <a:pt x="0" y="184795"/>
                    <a:pt x="184794" y="0"/>
                    <a:pt x="412750" y="0"/>
                  </a:cubicBezTo>
                  <a:cubicBezTo>
                    <a:pt x="640706" y="0"/>
                    <a:pt x="825500" y="184795"/>
                    <a:pt x="825500" y="412752"/>
                  </a:cubicBezTo>
                  <a:cubicBezTo>
                    <a:pt x="825500" y="640709"/>
                    <a:pt x="640706" y="825504"/>
                    <a:pt x="412750" y="825504"/>
                  </a:cubicBezTo>
                  <a:cubicBezTo>
                    <a:pt x="184794" y="825504"/>
                    <a:pt x="0" y="640709"/>
                    <a:pt x="0" y="412752"/>
                  </a:cubicBezTo>
                  <a:close/>
                  <a:moveTo>
                    <a:pt x="104772" y="412752"/>
                  </a:moveTo>
                  <a:cubicBezTo>
                    <a:pt x="104772" y="582845"/>
                    <a:pt x="242658" y="720732"/>
                    <a:pt x="412750" y="720732"/>
                  </a:cubicBezTo>
                  <a:cubicBezTo>
                    <a:pt x="582842" y="720732"/>
                    <a:pt x="720728" y="582845"/>
                    <a:pt x="720728" y="412752"/>
                  </a:cubicBezTo>
                  <a:cubicBezTo>
                    <a:pt x="720728" y="242659"/>
                    <a:pt x="582842" y="104772"/>
                    <a:pt x="412750" y="104772"/>
                  </a:cubicBezTo>
                  <a:cubicBezTo>
                    <a:pt x="242658" y="104772"/>
                    <a:pt x="104772" y="242659"/>
                    <a:pt x="104772" y="412752"/>
                  </a:cubicBezTo>
                  <a:close/>
                </a:path>
              </a:pathLst>
            </a:cu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 cap="flat" cmpd="sng">
              <a:solidFill>
                <a:srgbClr val="4A7EBB"/>
              </a:solidFill>
              <a:prstDash val="solid"/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" name="Minus 2"/>
            <p:cNvSpPr>
              <a:spLocks/>
            </p:cNvSpPr>
            <p:nvPr/>
          </p:nvSpPr>
          <p:spPr bwMode="auto">
            <a:xfrm>
              <a:off x="1282700" y="4102097"/>
              <a:ext cx="698500" cy="501652"/>
            </a:xfrm>
            <a:custGeom>
              <a:avLst/>
              <a:gdLst>
                <a:gd name="T0" fmla="*/ 92586 w 698500"/>
                <a:gd name="T1" fmla="*/ 191832 h 501652"/>
                <a:gd name="T2" fmla="*/ 605914 w 698500"/>
                <a:gd name="T3" fmla="*/ 191832 h 501652"/>
                <a:gd name="T4" fmla="*/ 605914 w 698500"/>
                <a:gd name="T5" fmla="*/ 309820 h 501652"/>
                <a:gd name="T6" fmla="*/ 92586 w 698500"/>
                <a:gd name="T7" fmla="*/ 309820 h 501652"/>
                <a:gd name="T8" fmla="*/ 92586 w 698500"/>
                <a:gd name="T9" fmla="*/ 191832 h 5016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98500" h="501652">
                  <a:moveTo>
                    <a:pt x="92586" y="191832"/>
                  </a:moveTo>
                  <a:lnTo>
                    <a:pt x="605914" y="191832"/>
                  </a:lnTo>
                  <a:lnTo>
                    <a:pt x="605914" y="309820"/>
                  </a:lnTo>
                  <a:lnTo>
                    <a:pt x="92586" y="309820"/>
                  </a:lnTo>
                  <a:lnTo>
                    <a:pt x="92586" y="191832"/>
                  </a:lnTo>
                  <a:close/>
                </a:path>
              </a:pathLst>
            </a:cu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 cap="flat" cmpd="sng">
              <a:solidFill>
                <a:srgbClr val="4A7EBB"/>
              </a:solidFill>
              <a:prstDash val="solid"/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endParaRPr lang="en-US"/>
            </a:p>
          </p:txBody>
        </p:sp>
        <p:cxnSp>
          <p:nvCxnSpPr>
            <p:cNvPr id="12" name="Curved Connector 11"/>
            <p:cNvCxnSpPr>
              <a:cxnSpLocks noChangeShapeType="1"/>
            </p:cNvCxnSpPr>
            <p:nvPr/>
          </p:nvCxnSpPr>
          <p:spPr bwMode="auto">
            <a:xfrm rot="5400000" flipH="1" flipV="1">
              <a:off x="1602577" y="2732876"/>
              <a:ext cx="1639894" cy="1530350"/>
            </a:xfrm>
            <a:prstGeom prst="curvedConnector3">
              <a:avLst>
                <a:gd name="adj1" fmla="val 50000"/>
              </a:avLst>
            </a:prstGeom>
            <a:noFill/>
            <a:ln w="57150">
              <a:solidFill>
                <a:srgbClr val="4F81BD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" name="Curved Connector 20"/>
            <p:cNvCxnSpPr>
              <a:cxnSpLocks noChangeShapeType="1"/>
              <a:stCxn id="9" idx="0"/>
            </p:cNvCxnSpPr>
            <p:nvPr/>
          </p:nvCxnSpPr>
          <p:spPr bwMode="auto">
            <a:xfrm rot="16200000" flipV="1">
              <a:off x="3998116" y="2785263"/>
              <a:ext cx="1271593" cy="1057275"/>
            </a:xfrm>
            <a:prstGeom prst="curvedConnector3">
              <a:avLst>
                <a:gd name="adj1" fmla="val 50000"/>
              </a:avLst>
            </a:prstGeom>
            <a:noFill/>
            <a:ln w="57150">
              <a:solidFill>
                <a:srgbClr val="4F81BD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" name="Rounded Rectangle 9"/>
            <p:cNvSpPr>
              <a:spLocks noChangeArrowheads="1"/>
            </p:cNvSpPr>
            <p:nvPr/>
          </p:nvSpPr>
          <p:spPr bwMode="auto">
            <a:xfrm>
              <a:off x="2649538" y="2255827"/>
              <a:ext cx="1803400" cy="422277"/>
            </a:xfrm>
            <a:prstGeom prst="roundRect">
              <a:avLst>
                <a:gd name="adj" fmla="val 23926"/>
              </a:avLst>
            </a:prstGeom>
            <a:gradFill rotWithShape="1">
              <a:gsLst>
                <a:gs pos="0">
                  <a:srgbClr val="C6D9F1"/>
                </a:gs>
                <a:gs pos="100000">
                  <a:srgbClr val="558ED5"/>
                </a:gs>
              </a:gsLst>
              <a:lin ang="270000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tIns="0" bIns="0" anchorCtr="1"/>
            <a:lstStyle/>
            <a:p>
              <a:pPr algn="ctr">
                <a:defRPr/>
              </a:pPr>
              <a:r>
                <a:rPr lang="en-US" sz="2000" dirty="0"/>
                <a:t>Ni</a:t>
              </a:r>
              <a:r>
                <a:rPr lang="en-US" sz="2000" baseline="30000" dirty="0"/>
                <a:t>2+</a:t>
              </a:r>
              <a:r>
                <a:rPr lang="en-US" sz="2000" dirty="0"/>
                <a:t> - 4s</a:t>
              </a:r>
              <a:r>
                <a:rPr lang="en-US" sz="2000" baseline="30000" dirty="0"/>
                <a:t>0</a:t>
              </a:r>
              <a:r>
                <a:rPr lang="en-US" sz="2000" dirty="0"/>
                <a:t> 3d</a:t>
              </a:r>
              <a:r>
                <a:rPr lang="en-US" sz="2000" baseline="30000" dirty="0"/>
                <a:t>8</a:t>
              </a:r>
              <a:endParaRPr lang="en-US" sz="2000" dirty="0"/>
            </a:p>
            <a:p>
              <a:pPr marL="342900" indent="-342900" algn="ctr">
                <a:buFont typeface="Arial"/>
                <a:buChar char="•"/>
                <a:defRPr/>
              </a:pPr>
              <a:endParaRPr lang="en-US" sz="2400" dirty="0"/>
            </a:p>
          </p:txBody>
        </p:sp>
      </p:grpSp>
      <p:grpSp>
        <p:nvGrpSpPr>
          <p:cNvPr id="33" name="Group 32"/>
          <p:cNvGrpSpPr>
            <a:grpSpLocks/>
          </p:cNvGrpSpPr>
          <p:nvPr/>
        </p:nvGrpSpPr>
        <p:grpSpPr bwMode="auto">
          <a:xfrm>
            <a:off x="6686551" y="1681164"/>
            <a:ext cx="3368675" cy="2420937"/>
            <a:chOff x="5162551" y="1681173"/>
            <a:chExt cx="3369449" cy="2420927"/>
          </a:xfrm>
        </p:grpSpPr>
        <p:sp>
          <p:nvSpPr>
            <p:cNvPr id="2" name="Donut 1"/>
            <p:cNvSpPr>
              <a:spLocks/>
            </p:cNvSpPr>
            <p:nvPr/>
          </p:nvSpPr>
          <p:spPr bwMode="auto">
            <a:xfrm>
              <a:off x="7112449" y="3276603"/>
              <a:ext cx="825690" cy="825497"/>
            </a:xfrm>
            <a:custGeom>
              <a:avLst/>
              <a:gdLst>
                <a:gd name="T0" fmla="*/ 0 w 825690"/>
                <a:gd name="T1" fmla="*/ 412749 h 825497"/>
                <a:gd name="T2" fmla="*/ 412845 w 825690"/>
                <a:gd name="T3" fmla="*/ 0 h 825497"/>
                <a:gd name="T4" fmla="*/ 825690 w 825690"/>
                <a:gd name="T5" fmla="*/ 412749 h 825497"/>
                <a:gd name="T6" fmla="*/ 412845 w 825690"/>
                <a:gd name="T7" fmla="*/ 825498 h 825497"/>
                <a:gd name="T8" fmla="*/ 0 w 825690"/>
                <a:gd name="T9" fmla="*/ 412749 h 825497"/>
                <a:gd name="T10" fmla="*/ 104772 w 825690"/>
                <a:gd name="T11" fmla="*/ 412749 h 825497"/>
                <a:gd name="T12" fmla="*/ 412845 w 825690"/>
                <a:gd name="T13" fmla="*/ 720725 h 825497"/>
                <a:gd name="T14" fmla="*/ 720918 w 825690"/>
                <a:gd name="T15" fmla="*/ 412749 h 825497"/>
                <a:gd name="T16" fmla="*/ 412845 w 825690"/>
                <a:gd name="T17" fmla="*/ 104773 h 825497"/>
                <a:gd name="T18" fmla="*/ 104772 w 825690"/>
                <a:gd name="T19" fmla="*/ 412749 h 82549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25690" h="825497">
                  <a:moveTo>
                    <a:pt x="0" y="412749"/>
                  </a:moveTo>
                  <a:cubicBezTo>
                    <a:pt x="0" y="184794"/>
                    <a:pt x="184837" y="0"/>
                    <a:pt x="412845" y="0"/>
                  </a:cubicBezTo>
                  <a:cubicBezTo>
                    <a:pt x="640853" y="0"/>
                    <a:pt x="825690" y="184794"/>
                    <a:pt x="825690" y="412749"/>
                  </a:cubicBezTo>
                  <a:cubicBezTo>
                    <a:pt x="825690" y="640704"/>
                    <a:pt x="640853" y="825498"/>
                    <a:pt x="412845" y="825498"/>
                  </a:cubicBezTo>
                  <a:cubicBezTo>
                    <a:pt x="184837" y="825498"/>
                    <a:pt x="0" y="640704"/>
                    <a:pt x="0" y="412749"/>
                  </a:cubicBezTo>
                  <a:close/>
                  <a:moveTo>
                    <a:pt x="104772" y="412749"/>
                  </a:moveTo>
                  <a:cubicBezTo>
                    <a:pt x="104772" y="582839"/>
                    <a:pt x="242701" y="720725"/>
                    <a:pt x="412845" y="720725"/>
                  </a:cubicBezTo>
                  <a:cubicBezTo>
                    <a:pt x="582989" y="720725"/>
                    <a:pt x="720918" y="582839"/>
                    <a:pt x="720918" y="412749"/>
                  </a:cubicBezTo>
                  <a:cubicBezTo>
                    <a:pt x="720918" y="242659"/>
                    <a:pt x="582989" y="104773"/>
                    <a:pt x="412845" y="104773"/>
                  </a:cubicBezTo>
                  <a:cubicBezTo>
                    <a:pt x="242701" y="104773"/>
                    <a:pt x="104772" y="242659"/>
                    <a:pt x="104772" y="412749"/>
                  </a:cubicBezTo>
                  <a:close/>
                </a:path>
              </a:pathLst>
            </a:cu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 cap="flat" cmpd="sng">
              <a:solidFill>
                <a:srgbClr val="4A7EBB"/>
              </a:solidFill>
              <a:prstDash val="solid"/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endParaRPr lang="en-US"/>
            </a:p>
          </p:txBody>
        </p:sp>
        <p:cxnSp>
          <p:nvCxnSpPr>
            <p:cNvPr id="28" name="Curved Connector 27"/>
            <p:cNvCxnSpPr>
              <a:cxnSpLocks noChangeShapeType="1"/>
            </p:cNvCxnSpPr>
            <p:nvPr/>
          </p:nvCxnSpPr>
          <p:spPr bwMode="auto">
            <a:xfrm rot="16200000" flipV="1">
              <a:off x="6340885" y="2100135"/>
              <a:ext cx="1173157" cy="1154378"/>
            </a:xfrm>
            <a:prstGeom prst="curvedConnector3">
              <a:avLst>
                <a:gd name="adj1" fmla="val 50000"/>
              </a:avLst>
            </a:prstGeom>
            <a:noFill/>
            <a:ln w="57150">
              <a:solidFill>
                <a:srgbClr val="4F81BD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" name="Rounded Rectangle 7"/>
            <p:cNvSpPr>
              <a:spLocks noChangeArrowheads="1"/>
            </p:cNvSpPr>
            <p:nvPr/>
          </p:nvSpPr>
          <p:spPr bwMode="auto">
            <a:xfrm>
              <a:off x="5162551" y="1681173"/>
              <a:ext cx="1356036" cy="422273"/>
            </a:xfrm>
            <a:prstGeom prst="roundRect">
              <a:avLst>
                <a:gd name="adj" fmla="val 23926"/>
              </a:avLst>
            </a:prstGeom>
            <a:gradFill rotWithShape="1">
              <a:gsLst>
                <a:gs pos="0">
                  <a:srgbClr val="C6D9F1"/>
                </a:gs>
                <a:gs pos="100000">
                  <a:srgbClr val="558ED5"/>
                </a:gs>
              </a:gsLst>
              <a:lin ang="270000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tIns="0" bIns="0" anchorCtr="1"/>
            <a:lstStyle/>
            <a:p>
              <a:pPr algn="ctr">
                <a:defRPr/>
              </a:pPr>
              <a:r>
                <a:rPr lang="en-US" sz="2000" dirty="0"/>
                <a:t>O</a:t>
              </a:r>
              <a:r>
                <a:rPr lang="en-US" sz="2000" baseline="30000" dirty="0"/>
                <a:t>2-</a:t>
              </a:r>
              <a:r>
                <a:rPr lang="en-US" sz="2000" dirty="0"/>
                <a:t> - 2p</a:t>
              </a:r>
              <a:r>
                <a:rPr lang="en-US" sz="2000" baseline="30000" dirty="0"/>
                <a:t>6</a:t>
              </a:r>
              <a:endParaRPr lang="en-US" sz="2000" dirty="0"/>
            </a:p>
            <a:p>
              <a:pPr marL="342900" indent="-342900" algn="ctr">
                <a:buFont typeface="Arial"/>
                <a:buChar char="•"/>
                <a:defRPr/>
              </a:pPr>
              <a:endParaRPr lang="en-US" sz="2400" dirty="0"/>
            </a:p>
          </p:txBody>
        </p:sp>
        <p:sp>
          <p:nvSpPr>
            <p:cNvPr id="32" name="Minus 31"/>
            <p:cNvSpPr>
              <a:spLocks/>
            </p:cNvSpPr>
            <p:nvPr/>
          </p:nvSpPr>
          <p:spPr bwMode="auto">
            <a:xfrm>
              <a:off x="7833340" y="3448053"/>
              <a:ext cx="698660" cy="501648"/>
            </a:xfrm>
            <a:custGeom>
              <a:avLst/>
              <a:gdLst>
                <a:gd name="T0" fmla="*/ 92607 w 698660"/>
                <a:gd name="T1" fmla="*/ 191830 h 501648"/>
                <a:gd name="T2" fmla="*/ 606053 w 698660"/>
                <a:gd name="T3" fmla="*/ 191830 h 501648"/>
                <a:gd name="T4" fmla="*/ 606053 w 698660"/>
                <a:gd name="T5" fmla="*/ 309818 h 501648"/>
                <a:gd name="T6" fmla="*/ 92607 w 698660"/>
                <a:gd name="T7" fmla="*/ 309818 h 501648"/>
                <a:gd name="T8" fmla="*/ 92607 w 698660"/>
                <a:gd name="T9" fmla="*/ 191830 h 5016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98660" h="501648">
                  <a:moveTo>
                    <a:pt x="92607" y="191830"/>
                  </a:moveTo>
                  <a:lnTo>
                    <a:pt x="606053" y="191830"/>
                  </a:lnTo>
                  <a:lnTo>
                    <a:pt x="606053" y="309818"/>
                  </a:lnTo>
                  <a:lnTo>
                    <a:pt x="92607" y="309818"/>
                  </a:lnTo>
                  <a:lnTo>
                    <a:pt x="92607" y="191830"/>
                  </a:lnTo>
                  <a:close/>
                </a:path>
              </a:pathLst>
            </a:cu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 cap="flat" cmpd="sng">
              <a:solidFill>
                <a:srgbClr val="4A7EBB"/>
              </a:solidFill>
              <a:prstDash val="solid"/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14880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400">
                <a:solidFill>
                  <a:srgbClr val="FFFFFF"/>
                </a:solidFill>
              </a:rPr>
              <a:t>Crystal-field theory – example on NiO</a:t>
            </a:r>
            <a:endParaRPr lang="en-US" altLang="en-US" sz="2400">
              <a:solidFill>
                <a:srgbClr val="B7DEE8"/>
              </a:solidFill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294563" y="1060450"/>
            <a:ext cx="1295400" cy="5403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43364" name="Picture 19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1" b="8717"/>
          <a:stretch>
            <a:fillRect/>
          </a:stretch>
        </p:blipFill>
        <p:spPr bwMode="auto">
          <a:xfrm>
            <a:off x="1524000" y="1392238"/>
            <a:ext cx="9144000" cy="490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65" name="Picture 7" descr="LDA_p_MLFT_04A (dragged).pd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06" t="15208" b="7449"/>
          <a:stretch>
            <a:fillRect/>
          </a:stretch>
        </p:blipFill>
        <p:spPr bwMode="auto">
          <a:xfrm>
            <a:off x="7454900" y="1379538"/>
            <a:ext cx="3721100" cy="499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524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Picture 1" descr="MHjjz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076" y="3611563"/>
            <a:ext cx="5662613" cy="260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</a:rPr>
              <a:t>Hamiltonian on the basis of j </a:t>
            </a:r>
            <a:r>
              <a:rPr lang="en-US" sz="2400" dirty="0" err="1">
                <a:solidFill>
                  <a:schemeClr val="lt1"/>
                </a:solidFill>
              </a:rPr>
              <a:t>j</a:t>
            </a:r>
            <a:r>
              <a:rPr lang="en-US" sz="2400" baseline="-25000" dirty="0" err="1">
                <a:solidFill>
                  <a:schemeClr val="lt1"/>
                </a:solidFill>
              </a:rPr>
              <a:t>z</a:t>
            </a:r>
            <a:r>
              <a:rPr lang="en-US" sz="2400" dirty="0">
                <a:solidFill>
                  <a:schemeClr val="lt1"/>
                </a:solidFill>
              </a:rPr>
              <a:t> states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pic>
        <p:nvPicPr>
          <p:cNvPr id="116740" name="Picture 1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5" y="4783138"/>
            <a:ext cx="6223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1" name="Picture 1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75" y="1179513"/>
            <a:ext cx="34163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2" name="Picture 19" descr="plpjjz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451" y="2825751"/>
            <a:ext cx="614363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3" name="Picture 20" descr="plpjjz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676" y="2709863"/>
            <a:ext cx="587375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4" name="Picture 26" descr="plpjjz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300" y="2825751"/>
            <a:ext cx="534988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5" name="Picture 27" descr="plpjjz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663" y="2709863"/>
            <a:ext cx="550862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6" name="Picture 28" descr="plpjjz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701" y="2709863"/>
            <a:ext cx="741363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7" name="Picture 29" descr="plpjjz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489" y="2709863"/>
            <a:ext cx="752475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9796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400">
                <a:solidFill>
                  <a:srgbClr val="FFFFFF"/>
                </a:solidFill>
              </a:rPr>
              <a:t>Crystal-field theory – example on NiO</a:t>
            </a:r>
            <a:endParaRPr lang="en-US" altLang="en-US" sz="2400">
              <a:solidFill>
                <a:srgbClr val="B7DEE8"/>
              </a:solidFill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294563" y="1060450"/>
            <a:ext cx="1295400" cy="5403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44388" name="Picture 19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1" b="8717"/>
          <a:stretch>
            <a:fillRect/>
          </a:stretch>
        </p:blipFill>
        <p:spPr bwMode="auto">
          <a:xfrm>
            <a:off x="1524000" y="1392238"/>
            <a:ext cx="9144000" cy="490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89" name="Picture 7" descr="LDA_p_MLFT_04A (dragged).pd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06" t="15208" b="7449"/>
          <a:stretch>
            <a:fillRect/>
          </a:stretch>
        </p:blipFill>
        <p:spPr bwMode="auto">
          <a:xfrm>
            <a:off x="7454900" y="1379538"/>
            <a:ext cx="3721100" cy="499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onut 2"/>
          <p:cNvSpPr>
            <a:spLocks/>
          </p:cNvSpPr>
          <p:nvPr/>
        </p:nvSpPr>
        <p:spPr bwMode="auto">
          <a:xfrm>
            <a:off x="7569200" y="1176338"/>
            <a:ext cx="3098800" cy="1981200"/>
          </a:xfrm>
          <a:custGeom>
            <a:avLst/>
            <a:gdLst>
              <a:gd name="T0" fmla="*/ 0 w 3098800"/>
              <a:gd name="T1" fmla="*/ 990600 h 1981200"/>
              <a:gd name="T2" fmla="*/ 1549400 w 3098800"/>
              <a:gd name="T3" fmla="*/ 0 h 1981200"/>
              <a:gd name="T4" fmla="*/ 3098800 w 3098800"/>
              <a:gd name="T5" fmla="*/ 990600 h 1981200"/>
              <a:gd name="T6" fmla="*/ 1549400 w 3098800"/>
              <a:gd name="T7" fmla="*/ 1981200 h 1981200"/>
              <a:gd name="T8" fmla="*/ 0 w 3098800"/>
              <a:gd name="T9" fmla="*/ 990600 h 1981200"/>
              <a:gd name="T10" fmla="*/ 88837 w 3098800"/>
              <a:gd name="T11" fmla="*/ 990600 h 1981200"/>
              <a:gd name="T12" fmla="*/ 1549400 w 3098800"/>
              <a:gd name="T13" fmla="*/ 1892363 h 1981200"/>
              <a:gd name="T14" fmla="*/ 3009963 w 3098800"/>
              <a:gd name="T15" fmla="*/ 990600 h 1981200"/>
              <a:gd name="T16" fmla="*/ 1549400 w 3098800"/>
              <a:gd name="T17" fmla="*/ 88837 h 1981200"/>
              <a:gd name="T18" fmla="*/ 88837 w 3098800"/>
              <a:gd name="T19" fmla="*/ 990600 h 19812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098800" h="1981200">
                <a:moveTo>
                  <a:pt x="0" y="990600"/>
                </a:moveTo>
                <a:cubicBezTo>
                  <a:pt x="0" y="443507"/>
                  <a:pt x="693690" y="0"/>
                  <a:pt x="1549400" y="0"/>
                </a:cubicBezTo>
                <a:cubicBezTo>
                  <a:pt x="2405110" y="0"/>
                  <a:pt x="3098800" y="443507"/>
                  <a:pt x="3098800" y="990600"/>
                </a:cubicBezTo>
                <a:cubicBezTo>
                  <a:pt x="3098800" y="1537693"/>
                  <a:pt x="2405110" y="1981200"/>
                  <a:pt x="1549400" y="1981200"/>
                </a:cubicBezTo>
                <a:cubicBezTo>
                  <a:pt x="693690" y="1981200"/>
                  <a:pt x="0" y="1537693"/>
                  <a:pt x="0" y="990600"/>
                </a:cubicBezTo>
                <a:close/>
                <a:moveTo>
                  <a:pt x="88837" y="990600"/>
                </a:moveTo>
                <a:cubicBezTo>
                  <a:pt x="88837" y="1488630"/>
                  <a:pt x="742753" y="1892363"/>
                  <a:pt x="1549400" y="1892363"/>
                </a:cubicBezTo>
                <a:cubicBezTo>
                  <a:pt x="2356047" y="1892363"/>
                  <a:pt x="3009963" y="1488630"/>
                  <a:pt x="3009963" y="990600"/>
                </a:cubicBezTo>
                <a:cubicBezTo>
                  <a:pt x="3009963" y="492570"/>
                  <a:pt x="2356047" y="88837"/>
                  <a:pt x="1549400" y="88837"/>
                </a:cubicBezTo>
                <a:cubicBezTo>
                  <a:pt x="742753" y="88837"/>
                  <a:pt x="88837" y="492570"/>
                  <a:pt x="88837" y="990600"/>
                </a:cubicBezTo>
                <a:close/>
              </a:path>
            </a:pathLst>
          </a:cu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 cap="flat" cmpd="sng">
            <a:solidFill>
              <a:srgbClr val="4A7EBB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sp>
        <p:nvSpPr>
          <p:cNvPr id="10" name="Rounded Rectangle 9"/>
          <p:cNvSpPr>
            <a:spLocks noChangeArrowheads="1"/>
          </p:cNvSpPr>
          <p:nvPr/>
        </p:nvSpPr>
        <p:spPr bwMode="auto">
          <a:xfrm>
            <a:off x="3762376" y="2066926"/>
            <a:ext cx="4010025" cy="1090613"/>
          </a:xfrm>
          <a:prstGeom prst="roundRect">
            <a:avLst>
              <a:gd name="adj" fmla="val 7597"/>
            </a:avLst>
          </a:prstGeom>
          <a:gradFill rotWithShape="1">
            <a:gsLst>
              <a:gs pos="0">
                <a:srgbClr val="C6D9F1"/>
              </a:gs>
              <a:gs pos="100000">
                <a:srgbClr val="558ED5"/>
              </a:gs>
            </a:gsLst>
            <a:lin ang="270000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defRPr/>
            </a:pPr>
            <a:r>
              <a:rPr lang="en-US" sz="2000" dirty="0" err="1"/>
              <a:t>e</a:t>
            </a:r>
            <a:r>
              <a:rPr lang="en-US" sz="2000" baseline="-25000" dirty="0" err="1"/>
              <a:t>g</a:t>
            </a:r>
            <a:r>
              <a:rPr lang="en-US" sz="2000" dirty="0"/>
              <a:t> orbitals have lobes that point towards the neighbor O atoms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8288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400">
                <a:solidFill>
                  <a:srgbClr val="FFFFFF"/>
                </a:solidFill>
              </a:rPr>
              <a:t>Crystal-field theory – example on NiO</a:t>
            </a:r>
            <a:endParaRPr lang="en-US" altLang="en-US" sz="2400">
              <a:solidFill>
                <a:srgbClr val="B7DEE8"/>
              </a:solidFill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294563" y="1060450"/>
            <a:ext cx="1295400" cy="5403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45412" name="Picture 19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1" b="8717"/>
          <a:stretch>
            <a:fillRect/>
          </a:stretch>
        </p:blipFill>
        <p:spPr bwMode="auto">
          <a:xfrm>
            <a:off x="1524000" y="1392238"/>
            <a:ext cx="9144000" cy="490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3" name="Picture 7" descr="LDA_p_MLFT_04A (dragged).pd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06" t="15208" b="7449"/>
          <a:stretch>
            <a:fillRect/>
          </a:stretch>
        </p:blipFill>
        <p:spPr bwMode="auto">
          <a:xfrm>
            <a:off x="7454900" y="1379538"/>
            <a:ext cx="3721100" cy="499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onut 8"/>
          <p:cNvSpPr>
            <a:spLocks/>
          </p:cNvSpPr>
          <p:nvPr/>
        </p:nvSpPr>
        <p:spPr bwMode="auto">
          <a:xfrm>
            <a:off x="7472363" y="2598738"/>
            <a:ext cx="3098800" cy="2328862"/>
          </a:xfrm>
          <a:custGeom>
            <a:avLst/>
            <a:gdLst>
              <a:gd name="T0" fmla="*/ 0 w 3098800"/>
              <a:gd name="T1" fmla="*/ 1164168 h 2328335"/>
              <a:gd name="T2" fmla="*/ 1549400 w 3098800"/>
              <a:gd name="T3" fmla="*/ 0 h 2328335"/>
              <a:gd name="T4" fmla="*/ 3098800 w 3098800"/>
              <a:gd name="T5" fmla="*/ 1164168 h 2328335"/>
              <a:gd name="T6" fmla="*/ 1549400 w 3098800"/>
              <a:gd name="T7" fmla="*/ 2328336 h 2328335"/>
              <a:gd name="T8" fmla="*/ 0 w 3098800"/>
              <a:gd name="T9" fmla="*/ 1164168 h 2328335"/>
              <a:gd name="T10" fmla="*/ 104403 w 3098800"/>
              <a:gd name="T11" fmla="*/ 1164168 h 2328335"/>
              <a:gd name="T12" fmla="*/ 1549400 w 3098800"/>
              <a:gd name="T13" fmla="*/ 2223933 h 2328335"/>
              <a:gd name="T14" fmla="*/ 2994397 w 3098800"/>
              <a:gd name="T15" fmla="*/ 1164168 h 2328335"/>
              <a:gd name="T16" fmla="*/ 1549400 w 3098800"/>
              <a:gd name="T17" fmla="*/ 104403 h 2328335"/>
              <a:gd name="T18" fmla="*/ 104403 w 3098800"/>
              <a:gd name="T19" fmla="*/ 1164168 h 232833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098800" h="2328335">
                <a:moveTo>
                  <a:pt x="0" y="1164168"/>
                </a:moveTo>
                <a:cubicBezTo>
                  <a:pt x="0" y="521216"/>
                  <a:pt x="693690" y="0"/>
                  <a:pt x="1549400" y="0"/>
                </a:cubicBezTo>
                <a:cubicBezTo>
                  <a:pt x="2405110" y="0"/>
                  <a:pt x="3098800" y="521216"/>
                  <a:pt x="3098800" y="1164168"/>
                </a:cubicBezTo>
                <a:cubicBezTo>
                  <a:pt x="3098800" y="1807120"/>
                  <a:pt x="2405110" y="2328336"/>
                  <a:pt x="1549400" y="2328336"/>
                </a:cubicBezTo>
                <a:cubicBezTo>
                  <a:pt x="693690" y="2328336"/>
                  <a:pt x="0" y="1807120"/>
                  <a:pt x="0" y="1164168"/>
                </a:cubicBezTo>
                <a:close/>
                <a:moveTo>
                  <a:pt x="104403" y="1164168"/>
                </a:moveTo>
                <a:cubicBezTo>
                  <a:pt x="104403" y="1749460"/>
                  <a:pt x="751350" y="2223933"/>
                  <a:pt x="1549400" y="2223933"/>
                </a:cubicBezTo>
                <a:cubicBezTo>
                  <a:pt x="2347450" y="2223933"/>
                  <a:pt x="2994397" y="1749460"/>
                  <a:pt x="2994397" y="1164168"/>
                </a:cubicBezTo>
                <a:cubicBezTo>
                  <a:pt x="2994397" y="578876"/>
                  <a:pt x="2347450" y="104403"/>
                  <a:pt x="1549400" y="104403"/>
                </a:cubicBezTo>
                <a:cubicBezTo>
                  <a:pt x="751350" y="104403"/>
                  <a:pt x="104403" y="578876"/>
                  <a:pt x="104403" y="1164168"/>
                </a:cubicBezTo>
                <a:close/>
              </a:path>
            </a:pathLst>
          </a:cu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 cap="flat" cmpd="sng">
            <a:solidFill>
              <a:srgbClr val="4A7EBB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sp>
        <p:nvSpPr>
          <p:cNvPr id="10" name="Rounded Rectangle 9"/>
          <p:cNvSpPr>
            <a:spLocks noChangeArrowheads="1"/>
          </p:cNvSpPr>
          <p:nvPr/>
        </p:nvSpPr>
        <p:spPr bwMode="auto">
          <a:xfrm>
            <a:off x="3762376" y="2066926"/>
            <a:ext cx="4010025" cy="1090613"/>
          </a:xfrm>
          <a:prstGeom prst="roundRect">
            <a:avLst>
              <a:gd name="adj" fmla="val 7597"/>
            </a:avLst>
          </a:prstGeom>
          <a:gradFill rotWithShape="1">
            <a:gsLst>
              <a:gs pos="0">
                <a:srgbClr val="C6D9F1"/>
              </a:gs>
              <a:gs pos="100000">
                <a:srgbClr val="558ED5"/>
              </a:gs>
            </a:gsLst>
            <a:lin ang="270000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defRPr/>
            </a:pPr>
            <a:r>
              <a:rPr lang="en-US" sz="2000" dirty="0"/>
              <a:t>t</a:t>
            </a:r>
            <a:r>
              <a:rPr lang="en-US" sz="2000" baseline="-25000" dirty="0"/>
              <a:t>2g</a:t>
            </a:r>
            <a:r>
              <a:rPr lang="en-US" sz="2000" dirty="0"/>
              <a:t> orbitals have lobes that point </a:t>
            </a:r>
          </a:p>
          <a:p>
            <a:pPr algn="ctr">
              <a:defRPr/>
            </a:pPr>
            <a:r>
              <a:rPr lang="en-US" sz="2000" dirty="0"/>
              <a:t>in-between the neighbor O atoms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6550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400">
                <a:solidFill>
                  <a:srgbClr val="FFFFFF"/>
                </a:solidFill>
              </a:rPr>
              <a:t>Crystal-field theory – example on NiO</a:t>
            </a:r>
            <a:endParaRPr lang="en-US" altLang="en-US" sz="2400">
              <a:solidFill>
                <a:srgbClr val="B7DEE8"/>
              </a:solidFill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294563" y="1060450"/>
            <a:ext cx="1295400" cy="5403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46436" name="Picture 19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1" b="8717"/>
          <a:stretch>
            <a:fillRect/>
          </a:stretch>
        </p:blipFill>
        <p:spPr bwMode="auto">
          <a:xfrm>
            <a:off x="1524000" y="1392238"/>
            <a:ext cx="9144000" cy="490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37" name="Picture 7" descr="LDA_p_MLFT_04A (dragged).pd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06" t="15208" b="7449"/>
          <a:stretch>
            <a:fillRect/>
          </a:stretch>
        </p:blipFill>
        <p:spPr bwMode="auto">
          <a:xfrm>
            <a:off x="7454900" y="1379538"/>
            <a:ext cx="3721100" cy="499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>
            <a:spLocks noChangeArrowheads="1"/>
          </p:cNvSpPr>
          <p:nvPr/>
        </p:nvSpPr>
        <p:spPr bwMode="auto">
          <a:xfrm>
            <a:off x="2720976" y="3362326"/>
            <a:ext cx="4010025" cy="1090613"/>
          </a:xfrm>
          <a:prstGeom prst="roundRect">
            <a:avLst>
              <a:gd name="adj" fmla="val 7597"/>
            </a:avLst>
          </a:prstGeom>
          <a:gradFill rotWithShape="1">
            <a:gsLst>
              <a:gs pos="0">
                <a:srgbClr val="C6D9F1"/>
              </a:gs>
              <a:gs pos="100000">
                <a:srgbClr val="558ED5"/>
              </a:gs>
            </a:gsLst>
            <a:lin ang="270000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defRPr/>
            </a:pPr>
            <a:r>
              <a:rPr lang="en-US" sz="2000" dirty="0"/>
              <a:t>Crystal-field theory models the energy difference between the </a:t>
            </a:r>
          </a:p>
          <a:p>
            <a:pPr algn="ctr">
              <a:defRPr/>
            </a:pPr>
            <a:r>
              <a:rPr lang="en-US" sz="2000" dirty="0"/>
              <a:t>t</a:t>
            </a:r>
            <a:r>
              <a:rPr lang="en-US" sz="2000" baseline="-25000" dirty="0"/>
              <a:t>2g</a:t>
            </a:r>
            <a:r>
              <a:rPr lang="en-US" sz="2000" dirty="0"/>
              <a:t> and </a:t>
            </a:r>
            <a:r>
              <a:rPr lang="en-US" sz="2000" dirty="0" err="1"/>
              <a:t>e</a:t>
            </a:r>
            <a:r>
              <a:rPr lang="en-US" sz="2000" baseline="-25000" dirty="0" err="1"/>
              <a:t>g</a:t>
            </a:r>
            <a:r>
              <a:rPr lang="en-US" sz="2000" dirty="0"/>
              <a:t> orbitals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78827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</a:rPr>
              <a:t>Orbital energy level diagram obtained from LDA</a:t>
            </a:r>
            <a:endParaRPr lang="en-US" sz="2400" dirty="0">
              <a:solidFill>
                <a:schemeClr val="lt1"/>
              </a:solidFill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pic>
        <p:nvPicPr>
          <p:cNvPr id="147459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1" b="10406"/>
          <a:stretch>
            <a:fillRect/>
          </a:stretch>
        </p:blipFill>
        <p:spPr bwMode="auto">
          <a:xfrm>
            <a:off x="1524000" y="1406526"/>
            <a:ext cx="9144000" cy="477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509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</a:rPr>
              <a:t>Orbital energy level diagram obtained from LDA</a:t>
            </a: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pic>
        <p:nvPicPr>
          <p:cNvPr id="148483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0" b="10197"/>
          <a:stretch>
            <a:fillRect/>
          </a:stretch>
        </p:blipFill>
        <p:spPr bwMode="auto">
          <a:xfrm>
            <a:off x="1524000" y="1406526"/>
            <a:ext cx="9144000" cy="479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9365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</a:rPr>
              <a:t>Orbital energy level diagram obtained from LDA</a:t>
            </a: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pic>
        <p:nvPicPr>
          <p:cNvPr id="149507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1" b="9984"/>
          <a:stretch>
            <a:fillRect/>
          </a:stretch>
        </p:blipFill>
        <p:spPr bwMode="auto">
          <a:xfrm>
            <a:off x="1524000" y="1392239"/>
            <a:ext cx="9144000" cy="482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622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</a:rPr>
              <a:t>Orbital energy level diagram obtained from LDA</a:t>
            </a: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pic>
        <p:nvPicPr>
          <p:cNvPr id="150531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1" b="5850"/>
          <a:stretch>
            <a:fillRect/>
          </a:stretch>
        </p:blipFill>
        <p:spPr bwMode="auto">
          <a:xfrm>
            <a:off x="1524000" y="1392239"/>
            <a:ext cx="9144000" cy="508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371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</a:rPr>
              <a:t>Orbital energy level diagram obtained from LDA</a:t>
            </a: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pic>
        <p:nvPicPr>
          <p:cNvPr id="151555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8" b="9351"/>
          <a:stretch>
            <a:fillRect/>
          </a:stretch>
        </p:blipFill>
        <p:spPr bwMode="auto">
          <a:xfrm>
            <a:off x="1524000" y="1379539"/>
            <a:ext cx="91440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615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</a:rPr>
              <a:t>Create </a:t>
            </a:r>
            <a:r>
              <a:rPr lang="en-US" sz="2400" b="1" dirty="0">
                <a:solidFill>
                  <a:schemeClr val="lt1"/>
                </a:solidFill>
              </a:rPr>
              <a:t>ligand</a:t>
            </a:r>
            <a:r>
              <a:rPr lang="en-US" sz="2400" dirty="0">
                <a:solidFill>
                  <a:schemeClr val="lt1"/>
                </a:solidFill>
              </a:rPr>
              <a:t> orbitals from O-2</a:t>
            </a:r>
            <a:r>
              <a:rPr lang="en-US" sz="2400" i="1" dirty="0">
                <a:solidFill>
                  <a:schemeClr val="lt1"/>
                </a:solidFill>
              </a:rPr>
              <a:t>p</a:t>
            </a:r>
            <a:r>
              <a:rPr lang="en-US" sz="2400" dirty="0">
                <a:solidFill>
                  <a:schemeClr val="lt1"/>
                </a:solidFill>
              </a:rPr>
              <a:t> </a:t>
            </a:r>
            <a:r>
              <a:rPr lang="en-US" sz="2400" dirty="0" err="1">
                <a:solidFill>
                  <a:schemeClr val="lt1"/>
                </a:solidFill>
              </a:rPr>
              <a:t>Wannier</a:t>
            </a:r>
            <a:r>
              <a:rPr lang="en-US" sz="2400" dirty="0">
                <a:solidFill>
                  <a:schemeClr val="lt1"/>
                </a:solidFill>
              </a:rPr>
              <a:t> orbitals</a:t>
            </a: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pic>
        <p:nvPicPr>
          <p:cNvPr id="152579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1" b="6551"/>
          <a:stretch>
            <a:fillRect/>
          </a:stretch>
        </p:blipFill>
        <p:spPr bwMode="auto">
          <a:xfrm>
            <a:off x="1524000" y="1392238"/>
            <a:ext cx="9144000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552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</a:rPr>
              <a:t>Create </a:t>
            </a:r>
            <a:r>
              <a:rPr lang="en-US" sz="2400" b="1" dirty="0">
                <a:solidFill>
                  <a:schemeClr val="lt1"/>
                </a:solidFill>
              </a:rPr>
              <a:t>ligand</a:t>
            </a:r>
            <a:r>
              <a:rPr lang="en-US" sz="2400" dirty="0">
                <a:solidFill>
                  <a:schemeClr val="lt1"/>
                </a:solidFill>
              </a:rPr>
              <a:t> orbitals from O-2</a:t>
            </a:r>
            <a:r>
              <a:rPr lang="en-US" sz="2400" i="1" dirty="0">
                <a:solidFill>
                  <a:schemeClr val="lt1"/>
                </a:solidFill>
              </a:rPr>
              <a:t>p</a:t>
            </a:r>
            <a:r>
              <a:rPr lang="en-US" sz="2400" dirty="0">
                <a:solidFill>
                  <a:schemeClr val="lt1"/>
                </a:solidFill>
              </a:rPr>
              <a:t> </a:t>
            </a:r>
            <a:r>
              <a:rPr lang="en-US" sz="2400" dirty="0" err="1">
                <a:solidFill>
                  <a:schemeClr val="lt1"/>
                </a:solidFill>
              </a:rPr>
              <a:t>Wannier</a:t>
            </a:r>
            <a:r>
              <a:rPr lang="en-US" sz="2400" dirty="0">
                <a:solidFill>
                  <a:schemeClr val="lt1"/>
                </a:solidFill>
              </a:rPr>
              <a:t> orbitals</a:t>
            </a:r>
            <a:endParaRPr lang="en-US" sz="2400" dirty="0">
              <a:solidFill>
                <a:schemeClr val="lt1"/>
              </a:solidFill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pic>
        <p:nvPicPr>
          <p:cNvPr id="153603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84" b="29088"/>
          <a:stretch>
            <a:fillRect/>
          </a:stretch>
        </p:blipFill>
        <p:spPr bwMode="auto">
          <a:xfrm>
            <a:off x="1524000" y="2870200"/>
            <a:ext cx="914400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550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978150" y="3930650"/>
            <a:ext cx="1511300" cy="806450"/>
          </a:xfrm>
          <a:prstGeom prst="rect">
            <a:avLst/>
          </a:prstGeom>
          <a:gradFill rotWithShape="1">
            <a:gsLst>
              <a:gs pos="0">
                <a:srgbClr val="F5FFE6"/>
              </a:gs>
              <a:gs pos="64999">
                <a:srgbClr val="E4FDC2"/>
              </a:gs>
              <a:gs pos="100000">
                <a:srgbClr val="DAFDA7"/>
              </a:gs>
            </a:gsLst>
            <a:lin ang="5400000" scaled="1"/>
          </a:gradFill>
          <a:ln w="9525">
            <a:solidFill>
              <a:srgbClr val="98B954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dk1"/>
              </a:solidFill>
            </a:endParaRPr>
          </a:p>
        </p:txBody>
      </p:sp>
      <p:pic>
        <p:nvPicPr>
          <p:cNvPr id="117762" name="Picture 1" descr="MHjjz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076" y="3611563"/>
            <a:ext cx="5662613" cy="260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</a:rPr>
              <a:t>Hamiltonian on the basis of j </a:t>
            </a:r>
            <a:r>
              <a:rPr lang="en-US" sz="2400" dirty="0" err="1">
                <a:solidFill>
                  <a:schemeClr val="lt1"/>
                </a:solidFill>
              </a:rPr>
              <a:t>j</a:t>
            </a:r>
            <a:r>
              <a:rPr lang="en-US" sz="2400" baseline="-25000" dirty="0" err="1">
                <a:solidFill>
                  <a:schemeClr val="lt1"/>
                </a:solidFill>
              </a:rPr>
              <a:t>z</a:t>
            </a:r>
            <a:r>
              <a:rPr lang="en-US" sz="2400" dirty="0">
                <a:solidFill>
                  <a:schemeClr val="lt1"/>
                </a:solidFill>
              </a:rPr>
              <a:t> states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pic>
        <p:nvPicPr>
          <p:cNvPr id="117765" name="Picture 1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5" y="4783138"/>
            <a:ext cx="6223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6" name="Picture 1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75" y="1179513"/>
            <a:ext cx="34163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7" name="Picture 19" descr="plpjjz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451" y="2825751"/>
            <a:ext cx="614363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8" name="Picture 20" descr="plpjjz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676" y="2709863"/>
            <a:ext cx="587375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9" name="Picture 26" descr="plpjjz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300" y="2825751"/>
            <a:ext cx="534988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70" name="Picture 27" descr="plpjjz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663" y="2709863"/>
            <a:ext cx="550862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71" name="Picture 28" descr="plpjjz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701" y="2709863"/>
            <a:ext cx="741363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72" name="Picture 29" descr="plpjjz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489" y="2709863"/>
            <a:ext cx="752475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4535489" y="3924301"/>
            <a:ext cx="3203575" cy="2289175"/>
          </a:xfrm>
          <a:prstGeom prst="rect">
            <a:avLst/>
          </a:prstGeom>
          <a:solidFill>
            <a:schemeClr val="bg1">
              <a:alpha val="49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965450" y="4783139"/>
            <a:ext cx="1570038" cy="1430337"/>
          </a:xfrm>
          <a:prstGeom prst="rect">
            <a:avLst/>
          </a:prstGeom>
          <a:solidFill>
            <a:schemeClr val="bg1">
              <a:alpha val="49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77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</a:rPr>
              <a:t>Create </a:t>
            </a:r>
            <a:r>
              <a:rPr lang="en-US" sz="2400" b="1" dirty="0">
                <a:solidFill>
                  <a:schemeClr val="lt1"/>
                </a:solidFill>
              </a:rPr>
              <a:t>ligand</a:t>
            </a:r>
            <a:r>
              <a:rPr lang="en-US" sz="2400" dirty="0">
                <a:solidFill>
                  <a:schemeClr val="lt1"/>
                </a:solidFill>
              </a:rPr>
              <a:t> orbitals from O-2</a:t>
            </a:r>
            <a:r>
              <a:rPr lang="en-US" sz="2400" i="1" dirty="0">
                <a:solidFill>
                  <a:schemeClr val="lt1"/>
                </a:solidFill>
              </a:rPr>
              <a:t>p</a:t>
            </a:r>
            <a:r>
              <a:rPr lang="en-US" sz="2400" dirty="0">
                <a:solidFill>
                  <a:schemeClr val="lt1"/>
                </a:solidFill>
              </a:rPr>
              <a:t> </a:t>
            </a:r>
            <a:r>
              <a:rPr lang="en-US" sz="2400" dirty="0" err="1">
                <a:solidFill>
                  <a:schemeClr val="lt1"/>
                </a:solidFill>
              </a:rPr>
              <a:t>Wannier</a:t>
            </a:r>
            <a:r>
              <a:rPr lang="en-US" sz="2400" dirty="0">
                <a:solidFill>
                  <a:schemeClr val="lt1"/>
                </a:solidFill>
              </a:rPr>
              <a:t> orbitals</a:t>
            </a: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pic>
        <p:nvPicPr>
          <p:cNvPr id="154627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68" b="30464"/>
          <a:stretch>
            <a:fillRect/>
          </a:stretch>
        </p:blipFill>
        <p:spPr bwMode="auto">
          <a:xfrm>
            <a:off x="1524000" y="2933700"/>
            <a:ext cx="914400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6364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</a:rPr>
              <a:t>Create </a:t>
            </a:r>
            <a:r>
              <a:rPr lang="en-US" sz="2400" b="1" dirty="0">
                <a:solidFill>
                  <a:schemeClr val="lt1"/>
                </a:solidFill>
              </a:rPr>
              <a:t>ligand</a:t>
            </a:r>
            <a:r>
              <a:rPr lang="en-US" sz="2400" dirty="0">
                <a:solidFill>
                  <a:schemeClr val="lt1"/>
                </a:solidFill>
              </a:rPr>
              <a:t> orbitals from O-2</a:t>
            </a:r>
            <a:r>
              <a:rPr lang="en-US" sz="2400" i="1" dirty="0">
                <a:solidFill>
                  <a:schemeClr val="lt1"/>
                </a:solidFill>
              </a:rPr>
              <a:t>p</a:t>
            </a:r>
            <a:r>
              <a:rPr lang="en-US" sz="2400" dirty="0">
                <a:solidFill>
                  <a:schemeClr val="lt1"/>
                </a:solidFill>
              </a:rPr>
              <a:t> </a:t>
            </a:r>
            <a:r>
              <a:rPr lang="en-US" sz="2400" dirty="0" err="1">
                <a:solidFill>
                  <a:schemeClr val="lt1"/>
                </a:solidFill>
              </a:rPr>
              <a:t>Wannier</a:t>
            </a:r>
            <a:r>
              <a:rPr lang="en-US" sz="2400" dirty="0">
                <a:solidFill>
                  <a:schemeClr val="lt1"/>
                </a:solidFill>
              </a:rPr>
              <a:t> orbitals</a:t>
            </a: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pic>
        <p:nvPicPr>
          <p:cNvPr id="155651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5" b="5850"/>
          <a:stretch>
            <a:fillRect/>
          </a:stretch>
        </p:blipFill>
        <p:spPr bwMode="auto">
          <a:xfrm>
            <a:off x="1524000" y="1397001"/>
            <a:ext cx="9144000" cy="508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086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</a:rPr>
              <a:t>Create </a:t>
            </a:r>
            <a:r>
              <a:rPr lang="en-US" sz="2400" b="1" dirty="0">
                <a:solidFill>
                  <a:schemeClr val="lt1"/>
                </a:solidFill>
              </a:rPr>
              <a:t>ligand</a:t>
            </a:r>
            <a:r>
              <a:rPr lang="en-US" sz="2400" dirty="0">
                <a:solidFill>
                  <a:schemeClr val="lt1"/>
                </a:solidFill>
              </a:rPr>
              <a:t> orbitals from O-2</a:t>
            </a:r>
            <a:r>
              <a:rPr lang="en-US" sz="2400" i="1" dirty="0">
                <a:solidFill>
                  <a:schemeClr val="lt1"/>
                </a:solidFill>
              </a:rPr>
              <a:t>p</a:t>
            </a:r>
            <a:r>
              <a:rPr lang="en-US" sz="2400" dirty="0">
                <a:solidFill>
                  <a:schemeClr val="lt1"/>
                </a:solidFill>
              </a:rPr>
              <a:t> </a:t>
            </a:r>
            <a:r>
              <a:rPr lang="en-US" sz="2400" dirty="0" err="1">
                <a:solidFill>
                  <a:schemeClr val="lt1"/>
                </a:solidFill>
              </a:rPr>
              <a:t>Wannier</a:t>
            </a:r>
            <a:r>
              <a:rPr lang="en-US" sz="2400" dirty="0">
                <a:solidFill>
                  <a:schemeClr val="lt1"/>
                </a:solidFill>
              </a:rPr>
              <a:t> orbitals</a:t>
            </a: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pic>
        <p:nvPicPr>
          <p:cNvPr id="156675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77" b="13168"/>
          <a:stretch>
            <a:fillRect/>
          </a:stretch>
        </p:blipFill>
        <p:spPr bwMode="auto">
          <a:xfrm>
            <a:off x="1524000" y="1790700"/>
            <a:ext cx="9144000" cy="42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010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</a:rPr>
              <a:t>Create </a:t>
            </a:r>
            <a:r>
              <a:rPr lang="en-US" sz="2400" b="1" dirty="0">
                <a:solidFill>
                  <a:schemeClr val="lt1"/>
                </a:solidFill>
              </a:rPr>
              <a:t>ligand</a:t>
            </a:r>
            <a:r>
              <a:rPr lang="en-US" sz="2400" dirty="0">
                <a:solidFill>
                  <a:schemeClr val="lt1"/>
                </a:solidFill>
              </a:rPr>
              <a:t> orbitals from O-2</a:t>
            </a:r>
            <a:r>
              <a:rPr lang="en-US" sz="2400" i="1" dirty="0">
                <a:solidFill>
                  <a:schemeClr val="lt1"/>
                </a:solidFill>
              </a:rPr>
              <a:t>p</a:t>
            </a:r>
            <a:r>
              <a:rPr lang="en-US" sz="2400" dirty="0">
                <a:solidFill>
                  <a:schemeClr val="lt1"/>
                </a:solidFill>
              </a:rPr>
              <a:t> </a:t>
            </a:r>
            <a:r>
              <a:rPr lang="en-US" sz="2400" dirty="0" err="1">
                <a:solidFill>
                  <a:schemeClr val="lt1"/>
                </a:solidFill>
              </a:rPr>
              <a:t>Wannier</a:t>
            </a:r>
            <a:r>
              <a:rPr lang="en-US" sz="2400" dirty="0">
                <a:solidFill>
                  <a:schemeClr val="lt1"/>
                </a:solidFill>
              </a:rPr>
              <a:t> orbitals</a:t>
            </a: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pic>
        <p:nvPicPr>
          <p:cNvPr id="157699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7" b="16705"/>
          <a:stretch>
            <a:fillRect/>
          </a:stretch>
        </p:blipFill>
        <p:spPr bwMode="auto">
          <a:xfrm>
            <a:off x="1524000" y="1905000"/>
            <a:ext cx="9144000" cy="38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731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</a:rPr>
              <a:t>Create </a:t>
            </a:r>
            <a:r>
              <a:rPr lang="en-US" sz="2400" b="1" dirty="0">
                <a:solidFill>
                  <a:schemeClr val="lt1"/>
                </a:solidFill>
              </a:rPr>
              <a:t>ligand</a:t>
            </a:r>
            <a:r>
              <a:rPr lang="en-US" sz="2400" dirty="0">
                <a:solidFill>
                  <a:schemeClr val="lt1"/>
                </a:solidFill>
              </a:rPr>
              <a:t> orbitals from O-2</a:t>
            </a:r>
            <a:r>
              <a:rPr lang="en-US" sz="2400" i="1" dirty="0">
                <a:solidFill>
                  <a:schemeClr val="lt1"/>
                </a:solidFill>
              </a:rPr>
              <a:t>p</a:t>
            </a:r>
            <a:r>
              <a:rPr lang="en-US" sz="2400" dirty="0">
                <a:solidFill>
                  <a:schemeClr val="lt1"/>
                </a:solidFill>
              </a:rPr>
              <a:t> </a:t>
            </a:r>
            <a:r>
              <a:rPr lang="en-US" sz="2400" dirty="0" err="1">
                <a:solidFill>
                  <a:schemeClr val="lt1"/>
                </a:solidFill>
              </a:rPr>
              <a:t>Wannier</a:t>
            </a:r>
            <a:r>
              <a:rPr lang="en-US" sz="2400" dirty="0">
                <a:solidFill>
                  <a:schemeClr val="lt1"/>
                </a:solidFill>
              </a:rPr>
              <a:t> orbitals</a:t>
            </a: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pic>
        <p:nvPicPr>
          <p:cNvPr id="158723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36" b="17099"/>
          <a:stretch>
            <a:fillRect/>
          </a:stretch>
        </p:blipFill>
        <p:spPr bwMode="auto">
          <a:xfrm>
            <a:off x="1524000" y="1943100"/>
            <a:ext cx="9144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382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</a:rPr>
              <a:t>Create </a:t>
            </a:r>
            <a:r>
              <a:rPr lang="en-US" sz="2400" b="1" dirty="0">
                <a:solidFill>
                  <a:schemeClr val="lt1"/>
                </a:solidFill>
              </a:rPr>
              <a:t>ligand</a:t>
            </a:r>
            <a:r>
              <a:rPr lang="en-US" sz="2400" dirty="0">
                <a:solidFill>
                  <a:schemeClr val="lt1"/>
                </a:solidFill>
              </a:rPr>
              <a:t> orbitals from O-2</a:t>
            </a:r>
            <a:r>
              <a:rPr lang="en-US" sz="2400" i="1" dirty="0">
                <a:solidFill>
                  <a:schemeClr val="lt1"/>
                </a:solidFill>
              </a:rPr>
              <a:t>p</a:t>
            </a:r>
            <a:r>
              <a:rPr lang="en-US" sz="2400" dirty="0">
                <a:solidFill>
                  <a:schemeClr val="lt1"/>
                </a:solidFill>
              </a:rPr>
              <a:t> </a:t>
            </a:r>
            <a:r>
              <a:rPr lang="en-US" sz="2400" dirty="0" err="1">
                <a:solidFill>
                  <a:schemeClr val="lt1"/>
                </a:solidFill>
              </a:rPr>
              <a:t>Wannier</a:t>
            </a:r>
            <a:r>
              <a:rPr lang="en-US" sz="2400" dirty="0">
                <a:solidFill>
                  <a:schemeClr val="lt1"/>
                </a:solidFill>
              </a:rPr>
              <a:t> orbitals</a:t>
            </a: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pic>
        <p:nvPicPr>
          <p:cNvPr id="159747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76" b="26534"/>
          <a:stretch>
            <a:fillRect/>
          </a:stretch>
        </p:blipFill>
        <p:spPr bwMode="auto">
          <a:xfrm>
            <a:off x="1524000" y="2540000"/>
            <a:ext cx="9144000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9493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</a:rPr>
              <a:t>Create </a:t>
            </a:r>
            <a:r>
              <a:rPr lang="en-US" sz="2400" b="1" dirty="0">
                <a:solidFill>
                  <a:schemeClr val="lt1"/>
                </a:solidFill>
              </a:rPr>
              <a:t>ligand</a:t>
            </a:r>
            <a:r>
              <a:rPr lang="en-US" sz="2400" dirty="0">
                <a:solidFill>
                  <a:schemeClr val="lt1"/>
                </a:solidFill>
              </a:rPr>
              <a:t> orbitals from O-2</a:t>
            </a:r>
            <a:r>
              <a:rPr lang="en-US" sz="2400" i="1" dirty="0">
                <a:solidFill>
                  <a:schemeClr val="lt1"/>
                </a:solidFill>
              </a:rPr>
              <a:t>p</a:t>
            </a:r>
            <a:r>
              <a:rPr lang="en-US" sz="2400" dirty="0">
                <a:solidFill>
                  <a:schemeClr val="lt1"/>
                </a:solidFill>
              </a:rPr>
              <a:t> </a:t>
            </a:r>
            <a:r>
              <a:rPr lang="en-US" sz="2400" dirty="0" err="1">
                <a:solidFill>
                  <a:schemeClr val="lt1"/>
                </a:solidFill>
              </a:rPr>
              <a:t>Wannier</a:t>
            </a:r>
            <a:r>
              <a:rPr lang="en-US" sz="2400" dirty="0">
                <a:solidFill>
                  <a:schemeClr val="lt1"/>
                </a:solidFill>
              </a:rPr>
              <a:t> orbitals</a:t>
            </a: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pic>
        <p:nvPicPr>
          <p:cNvPr id="160771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77" b="26730"/>
          <a:stretch>
            <a:fillRect/>
          </a:stretch>
        </p:blipFill>
        <p:spPr bwMode="auto">
          <a:xfrm>
            <a:off x="1524000" y="2527300"/>
            <a:ext cx="9144000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014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</a:rPr>
              <a:t>Create </a:t>
            </a:r>
            <a:r>
              <a:rPr lang="en-US" sz="2400" b="1" dirty="0">
                <a:solidFill>
                  <a:schemeClr val="lt1"/>
                </a:solidFill>
              </a:rPr>
              <a:t>ligand</a:t>
            </a:r>
            <a:r>
              <a:rPr lang="en-US" sz="2400" dirty="0">
                <a:solidFill>
                  <a:schemeClr val="lt1"/>
                </a:solidFill>
              </a:rPr>
              <a:t> orbitals from O-2</a:t>
            </a:r>
            <a:r>
              <a:rPr lang="en-US" sz="2400" i="1" dirty="0">
                <a:solidFill>
                  <a:schemeClr val="lt1"/>
                </a:solidFill>
              </a:rPr>
              <a:t>p</a:t>
            </a:r>
            <a:r>
              <a:rPr lang="en-US" sz="2400" dirty="0">
                <a:solidFill>
                  <a:schemeClr val="lt1"/>
                </a:solidFill>
              </a:rPr>
              <a:t> </a:t>
            </a:r>
            <a:r>
              <a:rPr lang="en-US" sz="2400" dirty="0" err="1">
                <a:solidFill>
                  <a:schemeClr val="lt1"/>
                </a:solidFill>
              </a:rPr>
              <a:t>Wannier</a:t>
            </a:r>
            <a:r>
              <a:rPr lang="en-US" sz="2400" dirty="0">
                <a:solidFill>
                  <a:schemeClr val="lt1"/>
                </a:solidFill>
              </a:rPr>
              <a:t> orbitals</a:t>
            </a: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pic>
        <p:nvPicPr>
          <p:cNvPr id="161795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9" b="7272"/>
          <a:stretch>
            <a:fillRect/>
          </a:stretch>
        </p:blipFill>
        <p:spPr bwMode="auto">
          <a:xfrm>
            <a:off x="1524000" y="1384300"/>
            <a:ext cx="9144000" cy="500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789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</a:rPr>
              <a:t>Create </a:t>
            </a:r>
            <a:r>
              <a:rPr lang="en-US" sz="2400" b="1" dirty="0">
                <a:solidFill>
                  <a:schemeClr val="lt1"/>
                </a:solidFill>
              </a:rPr>
              <a:t>ligand</a:t>
            </a:r>
            <a:r>
              <a:rPr lang="en-US" sz="2400" dirty="0">
                <a:solidFill>
                  <a:schemeClr val="lt1"/>
                </a:solidFill>
              </a:rPr>
              <a:t> orbitals from O-2</a:t>
            </a:r>
            <a:r>
              <a:rPr lang="en-US" sz="2400" i="1" dirty="0">
                <a:solidFill>
                  <a:schemeClr val="lt1"/>
                </a:solidFill>
              </a:rPr>
              <a:t>p</a:t>
            </a:r>
            <a:r>
              <a:rPr lang="en-US" sz="2400" dirty="0">
                <a:solidFill>
                  <a:schemeClr val="lt1"/>
                </a:solidFill>
              </a:rPr>
              <a:t> </a:t>
            </a:r>
            <a:r>
              <a:rPr lang="en-US" sz="2400" dirty="0" err="1">
                <a:solidFill>
                  <a:schemeClr val="lt1"/>
                </a:solidFill>
              </a:rPr>
              <a:t>Wannier</a:t>
            </a:r>
            <a:r>
              <a:rPr lang="en-US" sz="2400" dirty="0">
                <a:solidFill>
                  <a:schemeClr val="lt1"/>
                </a:solidFill>
              </a:rPr>
              <a:t> orbitals</a:t>
            </a: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pic>
        <p:nvPicPr>
          <p:cNvPr id="162819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14" b="11203"/>
          <a:stretch>
            <a:fillRect/>
          </a:stretch>
        </p:blipFill>
        <p:spPr bwMode="auto">
          <a:xfrm>
            <a:off x="1524000" y="1663700"/>
            <a:ext cx="9144000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7123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</a:rPr>
              <a:t>Create </a:t>
            </a:r>
            <a:r>
              <a:rPr lang="en-US" sz="2400" b="1" dirty="0">
                <a:solidFill>
                  <a:schemeClr val="lt1"/>
                </a:solidFill>
              </a:rPr>
              <a:t>ligand</a:t>
            </a:r>
            <a:r>
              <a:rPr lang="en-US" sz="2400" dirty="0">
                <a:solidFill>
                  <a:schemeClr val="lt1"/>
                </a:solidFill>
              </a:rPr>
              <a:t> orbitals from O-2</a:t>
            </a:r>
            <a:r>
              <a:rPr lang="en-US" sz="2400" i="1" dirty="0">
                <a:solidFill>
                  <a:schemeClr val="lt1"/>
                </a:solidFill>
              </a:rPr>
              <a:t>p</a:t>
            </a:r>
            <a:r>
              <a:rPr lang="en-US" sz="2400" dirty="0">
                <a:solidFill>
                  <a:schemeClr val="lt1"/>
                </a:solidFill>
              </a:rPr>
              <a:t> </a:t>
            </a:r>
            <a:r>
              <a:rPr lang="en-US" sz="2400" dirty="0" err="1">
                <a:solidFill>
                  <a:schemeClr val="lt1"/>
                </a:solidFill>
              </a:rPr>
              <a:t>Wannier</a:t>
            </a:r>
            <a:r>
              <a:rPr lang="en-US" sz="2400" dirty="0">
                <a:solidFill>
                  <a:schemeClr val="lt1"/>
                </a:solidFill>
              </a:rPr>
              <a:t> orbitals</a:t>
            </a: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pic>
        <p:nvPicPr>
          <p:cNvPr id="163843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70" b="20338"/>
          <a:stretch>
            <a:fillRect/>
          </a:stretch>
        </p:blipFill>
        <p:spPr bwMode="auto">
          <a:xfrm>
            <a:off x="1524000" y="2184400"/>
            <a:ext cx="914400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1789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4514851" y="4743451"/>
            <a:ext cx="3249613" cy="1482725"/>
          </a:xfrm>
          <a:prstGeom prst="rect">
            <a:avLst/>
          </a:prstGeom>
          <a:gradFill rotWithShape="1">
            <a:gsLst>
              <a:gs pos="0">
                <a:srgbClr val="F5FFE6"/>
              </a:gs>
              <a:gs pos="64999">
                <a:srgbClr val="E4FDC2"/>
              </a:gs>
              <a:gs pos="100000">
                <a:srgbClr val="DAFDA7"/>
              </a:gs>
            </a:gsLst>
            <a:lin ang="5400000" scaled="1"/>
          </a:gradFill>
          <a:ln w="9525">
            <a:solidFill>
              <a:srgbClr val="98B954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dk1"/>
              </a:solidFill>
            </a:endParaRPr>
          </a:p>
        </p:txBody>
      </p:sp>
      <p:pic>
        <p:nvPicPr>
          <p:cNvPr id="118786" name="Picture 1" descr="MHjjz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076" y="3611563"/>
            <a:ext cx="5662613" cy="260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</a:rPr>
              <a:t>Hamiltonian on the basis of j </a:t>
            </a:r>
            <a:r>
              <a:rPr lang="en-US" sz="2400" dirty="0" err="1">
                <a:solidFill>
                  <a:schemeClr val="lt1"/>
                </a:solidFill>
              </a:rPr>
              <a:t>j</a:t>
            </a:r>
            <a:r>
              <a:rPr lang="en-US" sz="2400" baseline="-25000" dirty="0" err="1">
                <a:solidFill>
                  <a:schemeClr val="lt1"/>
                </a:solidFill>
              </a:rPr>
              <a:t>z</a:t>
            </a:r>
            <a:r>
              <a:rPr lang="en-US" sz="2400" dirty="0">
                <a:solidFill>
                  <a:schemeClr val="lt1"/>
                </a:solidFill>
              </a:rPr>
              <a:t> states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pic>
        <p:nvPicPr>
          <p:cNvPr id="118789" name="Picture 1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5" y="4783138"/>
            <a:ext cx="6223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90" name="Picture 1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75" y="1179513"/>
            <a:ext cx="34163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91" name="Picture 19" descr="plpjjz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451" y="2825751"/>
            <a:ext cx="614363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92" name="Picture 20" descr="plpjjz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676" y="2709863"/>
            <a:ext cx="587375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93" name="Picture 26" descr="plpjjz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300" y="2825751"/>
            <a:ext cx="534988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94" name="Picture 27" descr="plpjjz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663" y="2709863"/>
            <a:ext cx="550862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95" name="Picture 28" descr="plpjjz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701" y="2709863"/>
            <a:ext cx="741363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96" name="Picture 29" descr="plpjjz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489" y="2709863"/>
            <a:ext cx="752475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965451" y="3924300"/>
            <a:ext cx="4773613" cy="806450"/>
          </a:xfrm>
          <a:prstGeom prst="rect">
            <a:avLst/>
          </a:prstGeom>
          <a:solidFill>
            <a:schemeClr val="bg1">
              <a:alpha val="49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965450" y="4783138"/>
            <a:ext cx="1460500" cy="1370012"/>
          </a:xfrm>
          <a:prstGeom prst="rect">
            <a:avLst/>
          </a:prstGeom>
          <a:solidFill>
            <a:schemeClr val="bg1">
              <a:alpha val="49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543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</a:rPr>
              <a:t>Create </a:t>
            </a:r>
            <a:r>
              <a:rPr lang="en-US" sz="2400" b="1" dirty="0">
                <a:solidFill>
                  <a:schemeClr val="lt1"/>
                </a:solidFill>
              </a:rPr>
              <a:t>ligand</a:t>
            </a:r>
            <a:r>
              <a:rPr lang="en-US" sz="2400" dirty="0">
                <a:solidFill>
                  <a:schemeClr val="lt1"/>
                </a:solidFill>
              </a:rPr>
              <a:t> orbitals from O-2</a:t>
            </a:r>
            <a:r>
              <a:rPr lang="en-US" sz="2400" i="1" dirty="0">
                <a:solidFill>
                  <a:schemeClr val="lt1"/>
                </a:solidFill>
              </a:rPr>
              <a:t>p</a:t>
            </a:r>
            <a:r>
              <a:rPr lang="en-US" sz="2400" dirty="0">
                <a:solidFill>
                  <a:schemeClr val="lt1"/>
                </a:solidFill>
              </a:rPr>
              <a:t> </a:t>
            </a:r>
            <a:r>
              <a:rPr lang="en-US" sz="2400" dirty="0" err="1">
                <a:solidFill>
                  <a:schemeClr val="lt1"/>
                </a:solidFill>
              </a:rPr>
              <a:t>Wannier</a:t>
            </a:r>
            <a:r>
              <a:rPr lang="en-US" sz="2400" dirty="0">
                <a:solidFill>
                  <a:schemeClr val="lt1"/>
                </a:solidFill>
              </a:rPr>
              <a:t> orbitals</a:t>
            </a: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pic>
        <p:nvPicPr>
          <p:cNvPr id="164867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82" b="23720"/>
          <a:stretch>
            <a:fillRect/>
          </a:stretch>
        </p:blipFill>
        <p:spPr bwMode="auto">
          <a:xfrm>
            <a:off x="1524000" y="2552701"/>
            <a:ext cx="9144000" cy="277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921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</a:rPr>
              <a:t>Create </a:t>
            </a:r>
            <a:r>
              <a:rPr lang="en-US" sz="2400" b="1" dirty="0">
                <a:solidFill>
                  <a:schemeClr val="lt1"/>
                </a:solidFill>
              </a:rPr>
              <a:t>ligand</a:t>
            </a:r>
            <a:r>
              <a:rPr lang="en-US" sz="2400" dirty="0">
                <a:solidFill>
                  <a:schemeClr val="lt1"/>
                </a:solidFill>
              </a:rPr>
              <a:t> orbitals from O-2</a:t>
            </a:r>
            <a:r>
              <a:rPr lang="en-US" sz="2400" i="1" dirty="0">
                <a:solidFill>
                  <a:schemeClr val="lt1"/>
                </a:solidFill>
              </a:rPr>
              <a:t>p</a:t>
            </a:r>
            <a:r>
              <a:rPr lang="en-US" sz="2400" dirty="0">
                <a:solidFill>
                  <a:schemeClr val="lt1"/>
                </a:solidFill>
              </a:rPr>
              <a:t> </a:t>
            </a:r>
            <a:r>
              <a:rPr lang="en-US" sz="2400" dirty="0" err="1">
                <a:solidFill>
                  <a:schemeClr val="lt1"/>
                </a:solidFill>
              </a:rPr>
              <a:t>Wannier</a:t>
            </a:r>
            <a:r>
              <a:rPr lang="en-US" sz="2400" dirty="0">
                <a:solidFill>
                  <a:schemeClr val="lt1"/>
                </a:solidFill>
              </a:rPr>
              <a:t> orbitals</a:t>
            </a: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pic>
        <p:nvPicPr>
          <p:cNvPr id="165891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96" b="7449"/>
          <a:stretch>
            <a:fillRect/>
          </a:stretch>
        </p:blipFill>
        <p:spPr bwMode="auto">
          <a:xfrm>
            <a:off x="1524000" y="1365250"/>
            <a:ext cx="9144000" cy="501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548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</a:rPr>
              <a:t>Orbital energy level diagram obtained from LDA</a:t>
            </a: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pic>
        <p:nvPicPr>
          <p:cNvPr id="166915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1" b="9561"/>
          <a:stretch>
            <a:fillRect/>
          </a:stretch>
        </p:blipFill>
        <p:spPr bwMode="auto">
          <a:xfrm>
            <a:off x="1524000" y="1392239"/>
            <a:ext cx="9144000" cy="484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344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</a:rPr>
              <a:t>Orbital energy level diagram obtained from LDA</a:t>
            </a: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pic>
        <p:nvPicPr>
          <p:cNvPr id="167939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0" b="7872"/>
          <a:stretch>
            <a:fillRect/>
          </a:stretch>
        </p:blipFill>
        <p:spPr bwMode="auto">
          <a:xfrm>
            <a:off x="1524000" y="1406526"/>
            <a:ext cx="9144000" cy="494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305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</a:rPr>
              <a:t>Orbital energy level diagram obtained from LDA</a:t>
            </a:r>
          </a:p>
        </p:txBody>
      </p:sp>
      <p:pic>
        <p:nvPicPr>
          <p:cNvPr id="168962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0" r="40833" b="7872"/>
          <a:stretch>
            <a:fillRect/>
          </a:stretch>
        </p:blipFill>
        <p:spPr bwMode="auto">
          <a:xfrm>
            <a:off x="1524000" y="1406526"/>
            <a:ext cx="5410200" cy="494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 rot="18930368">
            <a:off x="4319589" y="4181476"/>
            <a:ext cx="2865437" cy="208756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26189" y="3889376"/>
            <a:ext cx="2865437" cy="246062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68966" name="Picture 2" descr="Screen Shot 2015-10-21 at 17.34.18 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198814"/>
            <a:ext cx="6324600" cy="329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 rot="18930368">
            <a:off x="8291514" y="2755900"/>
            <a:ext cx="1468437" cy="14478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ight Triangle 4"/>
          <p:cNvSpPr/>
          <p:nvPr/>
        </p:nvSpPr>
        <p:spPr>
          <a:xfrm rot="19030157">
            <a:off x="5559425" y="2720976"/>
            <a:ext cx="1035050" cy="957263"/>
          </a:xfrm>
          <a:prstGeom prst="rtTriangle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168969" name="Group 10"/>
          <p:cNvGrpSpPr>
            <a:grpSpLocks/>
          </p:cNvGrpSpPr>
          <p:nvPr/>
        </p:nvGrpSpPr>
        <p:grpSpPr bwMode="auto">
          <a:xfrm>
            <a:off x="4419600" y="2976564"/>
            <a:ext cx="2057400" cy="1100137"/>
            <a:chOff x="2895600" y="2977233"/>
            <a:chExt cx="2057400" cy="1099467"/>
          </a:xfrm>
        </p:grpSpPr>
        <p:sp>
          <p:nvSpPr>
            <p:cNvPr id="12" name="Donut 11"/>
            <p:cNvSpPr>
              <a:spLocks/>
            </p:cNvSpPr>
            <p:nvPr/>
          </p:nvSpPr>
          <p:spPr bwMode="auto">
            <a:xfrm>
              <a:off x="2895600" y="2977233"/>
              <a:ext cx="952499" cy="444500"/>
            </a:xfrm>
            <a:custGeom>
              <a:avLst/>
              <a:gdLst>
                <a:gd name="T0" fmla="*/ 0 w 952499"/>
                <a:gd name="T1" fmla="*/ 222250 h 444500"/>
                <a:gd name="T2" fmla="*/ 476250 w 952499"/>
                <a:gd name="T3" fmla="*/ 0 h 444500"/>
                <a:gd name="T4" fmla="*/ 952500 w 952499"/>
                <a:gd name="T5" fmla="*/ 222250 h 444500"/>
                <a:gd name="T6" fmla="*/ 476250 w 952499"/>
                <a:gd name="T7" fmla="*/ 444500 h 444500"/>
                <a:gd name="T8" fmla="*/ 0 w 952499"/>
                <a:gd name="T9" fmla="*/ 222250 h 444500"/>
                <a:gd name="T10" fmla="*/ 34591 w 952499"/>
                <a:gd name="T11" fmla="*/ 222250 h 444500"/>
                <a:gd name="T12" fmla="*/ 476250 w 952499"/>
                <a:gd name="T13" fmla="*/ 409909 h 444500"/>
                <a:gd name="T14" fmla="*/ 917909 w 952499"/>
                <a:gd name="T15" fmla="*/ 222250 h 444500"/>
                <a:gd name="T16" fmla="*/ 476250 w 952499"/>
                <a:gd name="T17" fmla="*/ 34591 h 444500"/>
                <a:gd name="T18" fmla="*/ 34591 w 952499"/>
                <a:gd name="T19" fmla="*/ 222250 h 4445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52499" h="444500">
                  <a:moveTo>
                    <a:pt x="0" y="222250"/>
                  </a:moveTo>
                  <a:cubicBezTo>
                    <a:pt x="0" y="99505"/>
                    <a:pt x="213224" y="0"/>
                    <a:pt x="476250" y="0"/>
                  </a:cubicBezTo>
                  <a:cubicBezTo>
                    <a:pt x="739276" y="0"/>
                    <a:pt x="952500" y="99505"/>
                    <a:pt x="952500" y="222250"/>
                  </a:cubicBezTo>
                  <a:cubicBezTo>
                    <a:pt x="952500" y="344995"/>
                    <a:pt x="739276" y="444500"/>
                    <a:pt x="476250" y="444500"/>
                  </a:cubicBezTo>
                  <a:cubicBezTo>
                    <a:pt x="213224" y="444500"/>
                    <a:pt x="0" y="344995"/>
                    <a:pt x="0" y="222250"/>
                  </a:cubicBezTo>
                  <a:close/>
                  <a:moveTo>
                    <a:pt x="34591" y="222250"/>
                  </a:moveTo>
                  <a:cubicBezTo>
                    <a:pt x="34591" y="325891"/>
                    <a:pt x="232328" y="409909"/>
                    <a:pt x="476250" y="409909"/>
                  </a:cubicBezTo>
                  <a:cubicBezTo>
                    <a:pt x="720172" y="409909"/>
                    <a:pt x="917909" y="325891"/>
                    <a:pt x="917909" y="222250"/>
                  </a:cubicBezTo>
                  <a:cubicBezTo>
                    <a:pt x="917909" y="118609"/>
                    <a:pt x="720172" y="34591"/>
                    <a:pt x="476250" y="34591"/>
                  </a:cubicBezTo>
                  <a:cubicBezTo>
                    <a:pt x="232328" y="34591"/>
                    <a:pt x="34591" y="118609"/>
                    <a:pt x="34591" y="222250"/>
                  </a:cubicBezTo>
                  <a:close/>
                </a:path>
              </a:pathLst>
            </a:cu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 cap="flat" cmpd="sng">
              <a:solidFill>
                <a:srgbClr val="4A7EBB"/>
              </a:solidFill>
              <a:prstDash val="solid"/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endParaRPr lang="en-US"/>
            </a:p>
          </p:txBody>
        </p:sp>
        <p:cxnSp>
          <p:nvCxnSpPr>
            <p:cNvPr id="13" name="Curved Connector 12"/>
            <p:cNvCxnSpPr>
              <a:cxnSpLocks noChangeShapeType="1"/>
              <a:stCxn id="12" idx="6"/>
            </p:cNvCxnSpPr>
            <p:nvPr/>
          </p:nvCxnSpPr>
          <p:spPr bwMode="auto">
            <a:xfrm>
              <a:off x="3848099" y="3199483"/>
              <a:ext cx="1104901" cy="877217"/>
            </a:xfrm>
            <a:prstGeom prst="curvedConnector3">
              <a:avLst>
                <a:gd name="adj1" fmla="val 50000"/>
              </a:avLst>
            </a:prstGeom>
            <a:noFill/>
            <a:ln w="254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6" name="Rounded Rectangle 15"/>
          <p:cNvSpPr>
            <a:spLocks noChangeArrowheads="1"/>
          </p:cNvSpPr>
          <p:nvPr/>
        </p:nvSpPr>
        <p:spPr bwMode="auto">
          <a:xfrm>
            <a:off x="6326189" y="1228725"/>
            <a:ext cx="4160837" cy="1220788"/>
          </a:xfrm>
          <a:prstGeom prst="roundRect">
            <a:avLst>
              <a:gd name="adj" fmla="val 7597"/>
            </a:avLst>
          </a:prstGeom>
          <a:gradFill rotWithShape="1">
            <a:gsLst>
              <a:gs pos="0">
                <a:srgbClr val="C6D9F1"/>
              </a:gs>
              <a:gs pos="100000">
                <a:srgbClr val="558ED5"/>
              </a:gs>
            </a:gsLst>
            <a:lin ang="270000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defRPr/>
            </a:pPr>
            <a:r>
              <a:rPr lang="en-US" sz="2000" dirty="0"/>
              <a:t>In crystal field theory we approximate these (</a:t>
            </a:r>
            <a:r>
              <a:rPr lang="en-US" sz="2000" dirty="0">
                <a:latin typeface="Symbol" charset="2"/>
                <a:cs typeface="Symbol" charset="2"/>
              </a:rPr>
              <a:t>p</a:t>
            </a:r>
            <a:r>
              <a:rPr lang="en-US" sz="2000" dirty="0"/>
              <a:t>*) orbitals as atomic Ni-t</a:t>
            </a:r>
            <a:r>
              <a:rPr lang="en-US" sz="2000" baseline="-25000" dirty="0"/>
              <a:t>2g</a:t>
            </a:r>
            <a:r>
              <a:rPr lang="en-US" sz="2000" dirty="0"/>
              <a:t> orbitals with an effective potential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26941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</a:rPr>
              <a:t>Orbital energy level diagram obtained from LDA</a:t>
            </a:r>
          </a:p>
        </p:txBody>
      </p:sp>
      <p:pic>
        <p:nvPicPr>
          <p:cNvPr id="169986" name="Picture 1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0" r="40833" b="7872"/>
          <a:stretch>
            <a:fillRect/>
          </a:stretch>
        </p:blipFill>
        <p:spPr bwMode="auto">
          <a:xfrm>
            <a:off x="1524000" y="1406526"/>
            <a:ext cx="5410200" cy="494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 rot="18930368">
            <a:off x="4121150" y="3695700"/>
            <a:ext cx="2865438" cy="26543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326189" y="3889376"/>
            <a:ext cx="2865437" cy="246062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ight Triangle 4"/>
          <p:cNvSpPr/>
          <p:nvPr/>
        </p:nvSpPr>
        <p:spPr>
          <a:xfrm rot="19030157">
            <a:off x="5559425" y="2720976"/>
            <a:ext cx="1035050" cy="957263"/>
          </a:xfrm>
          <a:prstGeom prst="rtTriangle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69990" name="Picture 9" descr="Screen Shot 2015-10-21 at 17.34.08 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0" y="2897189"/>
            <a:ext cx="6540500" cy="358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 rot="18930368">
            <a:off x="6286500" y="5454651"/>
            <a:ext cx="2190750" cy="175101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 rot="18930368">
            <a:off x="9161464" y="6223000"/>
            <a:ext cx="1285875" cy="69373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 rot="18930368">
            <a:off x="4665664" y="6211888"/>
            <a:ext cx="1285875" cy="8001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grpSp>
        <p:nvGrpSpPr>
          <p:cNvPr id="169995" name="Group 13"/>
          <p:cNvGrpSpPr>
            <a:grpSpLocks/>
          </p:cNvGrpSpPr>
          <p:nvPr/>
        </p:nvGrpSpPr>
        <p:grpSpPr bwMode="auto">
          <a:xfrm>
            <a:off x="4419600" y="2495550"/>
            <a:ext cx="2997200" cy="1644650"/>
            <a:chOff x="2895600" y="2977233"/>
            <a:chExt cx="2997200" cy="1644487"/>
          </a:xfrm>
        </p:grpSpPr>
        <p:sp>
          <p:nvSpPr>
            <p:cNvPr id="15" name="Donut 14"/>
            <p:cNvSpPr>
              <a:spLocks/>
            </p:cNvSpPr>
            <p:nvPr/>
          </p:nvSpPr>
          <p:spPr bwMode="auto">
            <a:xfrm>
              <a:off x="2895600" y="2977233"/>
              <a:ext cx="952499" cy="444500"/>
            </a:xfrm>
            <a:custGeom>
              <a:avLst/>
              <a:gdLst>
                <a:gd name="T0" fmla="*/ 0 w 952499"/>
                <a:gd name="T1" fmla="*/ 222250 h 444500"/>
                <a:gd name="T2" fmla="*/ 476250 w 952499"/>
                <a:gd name="T3" fmla="*/ 0 h 444500"/>
                <a:gd name="T4" fmla="*/ 952500 w 952499"/>
                <a:gd name="T5" fmla="*/ 222250 h 444500"/>
                <a:gd name="T6" fmla="*/ 476250 w 952499"/>
                <a:gd name="T7" fmla="*/ 444500 h 444500"/>
                <a:gd name="T8" fmla="*/ 0 w 952499"/>
                <a:gd name="T9" fmla="*/ 222250 h 444500"/>
                <a:gd name="T10" fmla="*/ 34591 w 952499"/>
                <a:gd name="T11" fmla="*/ 222250 h 444500"/>
                <a:gd name="T12" fmla="*/ 476250 w 952499"/>
                <a:gd name="T13" fmla="*/ 409909 h 444500"/>
                <a:gd name="T14" fmla="*/ 917909 w 952499"/>
                <a:gd name="T15" fmla="*/ 222250 h 444500"/>
                <a:gd name="T16" fmla="*/ 476250 w 952499"/>
                <a:gd name="T17" fmla="*/ 34591 h 444500"/>
                <a:gd name="T18" fmla="*/ 34591 w 952499"/>
                <a:gd name="T19" fmla="*/ 222250 h 4445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52499" h="444500">
                  <a:moveTo>
                    <a:pt x="0" y="222250"/>
                  </a:moveTo>
                  <a:cubicBezTo>
                    <a:pt x="0" y="99505"/>
                    <a:pt x="213224" y="0"/>
                    <a:pt x="476250" y="0"/>
                  </a:cubicBezTo>
                  <a:cubicBezTo>
                    <a:pt x="739276" y="0"/>
                    <a:pt x="952500" y="99505"/>
                    <a:pt x="952500" y="222250"/>
                  </a:cubicBezTo>
                  <a:cubicBezTo>
                    <a:pt x="952500" y="344995"/>
                    <a:pt x="739276" y="444500"/>
                    <a:pt x="476250" y="444500"/>
                  </a:cubicBezTo>
                  <a:cubicBezTo>
                    <a:pt x="213224" y="444500"/>
                    <a:pt x="0" y="344995"/>
                    <a:pt x="0" y="222250"/>
                  </a:cubicBezTo>
                  <a:close/>
                  <a:moveTo>
                    <a:pt x="34591" y="222250"/>
                  </a:moveTo>
                  <a:cubicBezTo>
                    <a:pt x="34591" y="325891"/>
                    <a:pt x="232328" y="409909"/>
                    <a:pt x="476250" y="409909"/>
                  </a:cubicBezTo>
                  <a:cubicBezTo>
                    <a:pt x="720172" y="409909"/>
                    <a:pt x="917909" y="325891"/>
                    <a:pt x="917909" y="222250"/>
                  </a:cubicBezTo>
                  <a:cubicBezTo>
                    <a:pt x="917909" y="118609"/>
                    <a:pt x="720172" y="34591"/>
                    <a:pt x="476250" y="34591"/>
                  </a:cubicBezTo>
                  <a:cubicBezTo>
                    <a:pt x="232328" y="34591"/>
                    <a:pt x="34591" y="118609"/>
                    <a:pt x="34591" y="222250"/>
                  </a:cubicBezTo>
                  <a:close/>
                </a:path>
              </a:pathLst>
            </a:cu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 cap="flat" cmpd="sng">
              <a:solidFill>
                <a:srgbClr val="4A7EBB"/>
              </a:solidFill>
              <a:prstDash val="solid"/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endParaRPr lang="en-US"/>
            </a:p>
          </p:txBody>
        </p:sp>
        <p:cxnSp>
          <p:nvCxnSpPr>
            <p:cNvPr id="16" name="Curved Connector 15"/>
            <p:cNvCxnSpPr>
              <a:cxnSpLocks noChangeShapeType="1"/>
              <a:stCxn id="15" idx="6"/>
            </p:cNvCxnSpPr>
            <p:nvPr/>
          </p:nvCxnSpPr>
          <p:spPr bwMode="auto">
            <a:xfrm>
              <a:off x="3848099" y="3199483"/>
              <a:ext cx="2044701" cy="1422237"/>
            </a:xfrm>
            <a:prstGeom prst="curvedConnector3">
              <a:avLst>
                <a:gd name="adj1" fmla="val 50000"/>
              </a:avLst>
            </a:prstGeom>
            <a:noFill/>
            <a:ln w="254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8" name="Rounded Rectangle 17"/>
          <p:cNvSpPr>
            <a:spLocks noChangeArrowheads="1"/>
          </p:cNvSpPr>
          <p:nvPr/>
        </p:nvSpPr>
        <p:spPr bwMode="auto">
          <a:xfrm>
            <a:off x="6326189" y="1228725"/>
            <a:ext cx="4160837" cy="1220788"/>
          </a:xfrm>
          <a:prstGeom prst="roundRect">
            <a:avLst>
              <a:gd name="adj" fmla="val 7597"/>
            </a:avLst>
          </a:prstGeom>
          <a:gradFill rotWithShape="1">
            <a:gsLst>
              <a:gs pos="0">
                <a:srgbClr val="C6D9F1"/>
              </a:gs>
              <a:gs pos="100000">
                <a:srgbClr val="558ED5"/>
              </a:gs>
            </a:gsLst>
            <a:lin ang="270000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defRPr/>
            </a:pPr>
            <a:r>
              <a:rPr lang="en-US" sz="2000" dirty="0"/>
              <a:t>In crystal field theory we approximate these (</a:t>
            </a:r>
            <a:r>
              <a:rPr lang="en-US" sz="2000" dirty="0">
                <a:latin typeface="Symbol" charset="2"/>
                <a:cs typeface="Symbol" charset="2"/>
              </a:rPr>
              <a:t>s</a:t>
            </a:r>
            <a:r>
              <a:rPr lang="en-US" sz="2000" dirty="0"/>
              <a:t>*) orbitals as atomic Ni-</a:t>
            </a:r>
            <a:r>
              <a:rPr lang="en-US" sz="2000" dirty="0" err="1"/>
              <a:t>e</a:t>
            </a:r>
            <a:r>
              <a:rPr lang="en-US" sz="2000" baseline="-25000" dirty="0" err="1"/>
              <a:t>g</a:t>
            </a:r>
            <a:r>
              <a:rPr lang="en-US" sz="2000" dirty="0"/>
              <a:t> orbitals with an effective potential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55811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09" name="Picture 4" descr="LDA_p_MLFT_04A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48" r="60834" b="5850"/>
          <a:stretch>
            <a:fillRect/>
          </a:stretch>
        </p:blipFill>
        <p:spPr bwMode="auto">
          <a:xfrm>
            <a:off x="1524000" y="1368425"/>
            <a:ext cx="3581400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Donut 54"/>
          <p:cNvSpPr>
            <a:spLocks/>
          </p:cNvSpPr>
          <p:nvPr/>
        </p:nvSpPr>
        <p:spPr bwMode="auto">
          <a:xfrm>
            <a:off x="2019300" y="3124201"/>
            <a:ext cx="2844800" cy="3355975"/>
          </a:xfrm>
          <a:custGeom>
            <a:avLst/>
            <a:gdLst>
              <a:gd name="T0" fmla="*/ 0 w 2844800"/>
              <a:gd name="T1" fmla="*/ 1677988 h 3355975"/>
              <a:gd name="T2" fmla="*/ 1422400 w 2844800"/>
              <a:gd name="T3" fmla="*/ 0 h 3355975"/>
              <a:gd name="T4" fmla="*/ 2844800 w 2844800"/>
              <a:gd name="T5" fmla="*/ 1677988 h 3355975"/>
              <a:gd name="T6" fmla="*/ 1422400 w 2844800"/>
              <a:gd name="T7" fmla="*/ 3355976 h 3355975"/>
              <a:gd name="T8" fmla="*/ 0 w 2844800"/>
              <a:gd name="T9" fmla="*/ 1677988 h 3355975"/>
              <a:gd name="T10" fmla="*/ 102441 w 2844800"/>
              <a:gd name="T11" fmla="*/ 1677988 h 3355975"/>
              <a:gd name="T12" fmla="*/ 1422400 w 2844800"/>
              <a:gd name="T13" fmla="*/ 3253534 h 3355975"/>
              <a:gd name="T14" fmla="*/ 2742359 w 2844800"/>
              <a:gd name="T15" fmla="*/ 1677988 h 3355975"/>
              <a:gd name="T16" fmla="*/ 1422400 w 2844800"/>
              <a:gd name="T17" fmla="*/ 102442 h 3355975"/>
              <a:gd name="T18" fmla="*/ 102441 w 2844800"/>
              <a:gd name="T19" fmla="*/ 1677988 h 335597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844800" h="3355975">
                <a:moveTo>
                  <a:pt x="0" y="1677988"/>
                </a:moveTo>
                <a:cubicBezTo>
                  <a:pt x="0" y="751261"/>
                  <a:pt x="636830" y="0"/>
                  <a:pt x="1422400" y="0"/>
                </a:cubicBezTo>
                <a:cubicBezTo>
                  <a:pt x="2207970" y="0"/>
                  <a:pt x="2844800" y="751261"/>
                  <a:pt x="2844800" y="1677988"/>
                </a:cubicBezTo>
                <a:cubicBezTo>
                  <a:pt x="2844800" y="2604715"/>
                  <a:pt x="2207970" y="3355976"/>
                  <a:pt x="1422400" y="3355976"/>
                </a:cubicBezTo>
                <a:cubicBezTo>
                  <a:pt x="636830" y="3355976"/>
                  <a:pt x="0" y="2604715"/>
                  <a:pt x="0" y="1677988"/>
                </a:cubicBezTo>
                <a:close/>
                <a:moveTo>
                  <a:pt x="102441" y="1677988"/>
                </a:moveTo>
                <a:cubicBezTo>
                  <a:pt x="102441" y="2548138"/>
                  <a:pt x="693407" y="3253534"/>
                  <a:pt x="1422400" y="3253534"/>
                </a:cubicBezTo>
                <a:cubicBezTo>
                  <a:pt x="2151393" y="3253534"/>
                  <a:pt x="2742359" y="2548138"/>
                  <a:pt x="2742359" y="1677988"/>
                </a:cubicBezTo>
                <a:cubicBezTo>
                  <a:pt x="2742359" y="807838"/>
                  <a:pt x="2151393" y="102442"/>
                  <a:pt x="1422400" y="102442"/>
                </a:cubicBezTo>
                <a:cubicBezTo>
                  <a:pt x="693407" y="102442"/>
                  <a:pt x="102441" y="807838"/>
                  <a:pt x="102441" y="1677988"/>
                </a:cubicBezTo>
                <a:close/>
              </a:path>
            </a:pathLst>
          </a:cu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 cap="flat" cmpd="sng">
            <a:solidFill>
              <a:srgbClr val="4A7EBB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400">
                <a:solidFill>
                  <a:srgbClr val="FFFFFF"/>
                </a:solidFill>
              </a:rPr>
              <a:t>Crystal-field theory – example on NiO</a:t>
            </a:r>
            <a:endParaRPr lang="en-US" altLang="en-US" sz="2400">
              <a:solidFill>
                <a:srgbClr val="B7DEE8"/>
              </a:solidFill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pic>
        <p:nvPicPr>
          <p:cNvPr id="17101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5463" y="1220788"/>
            <a:ext cx="180340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1014" name="Group 50"/>
          <p:cNvGrpSpPr>
            <a:grpSpLocks/>
          </p:cNvGrpSpPr>
          <p:nvPr/>
        </p:nvGrpSpPr>
        <p:grpSpPr bwMode="auto">
          <a:xfrm>
            <a:off x="4610100" y="3425826"/>
            <a:ext cx="1422400" cy="652463"/>
            <a:chOff x="3086100" y="3425367"/>
            <a:chExt cx="1422400" cy="652436"/>
          </a:xfrm>
        </p:grpSpPr>
        <p:cxnSp>
          <p:nvCxnSpPr>
            <p:cNvPr id="3" name="Straight Connector 2"/>
            <p:cNvCxnSpPr>
              <a:cxnSpLocks noChangeShapeType="1"/>
            </p:cNvCxnSpPr>
            <p:nvPr/>
          </p:nvCxnSpPr>
          <p:spPr bwMode="auto">
            <a:xfrm>
              <a:off x="3086100" y="3758728"/>
              <a:ext cx="1422400" cy="12699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" name="Straight Arrow Connector 33"/>
            <p:cNvCxnSpPr>
              <a:cxnSpLocks noChangeShapeType="1"/>
            </p:cNvCxnSpPr>
            <p:nvPr/>
          </p:nvCxnSpPr>
          <p:spPr bwMode="auto">
            <a:xfrm flipV="1">
              <a:off x="4022725" y="3425367"/>
              <a:ext cx="0" cy="652436"/>
            </a:xfrm>
            <a:prstGeom prst="straightConnector1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" name="Straight Arrow Connector 34"/>
            <p:cNvCxnSpPr>
              <a:cxnSpLocks noChangeShapeType="1"/>
            </p:cNvCxnSpPr>
            <p:nvPr/>
          </p:nvCxnSpPr>
          <p:spPr bwMode="auto">
            <a:xfrm flipV="1">
              <a:off x="4344988" y="3425367"/>
              <a:ext cx="0" cy="652436"/>
            </a:xfrm>
            <a:prstGeom prst="straightConnector1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" name="Straight Arrow Connector 35"/>
            <p:cNvCxnSpPr>
              <a:cxnSpLocks noChangeShapeType="1"/>
            </p:cNvCxnSpPr>
            <p:nvPr/>
          </p:nvCxnSpPr>
          <p:spPr bwMode="auto">
            <a:xfrm>
              <a:off x="3217863" y="3425367"/>
              <a:ext cx="0" cy="652436"/>
            </a:xfrm>
            <a:prstGeom prst="straightConnector1">
              <a:avLst/>
            </a:prstGeom>
            <a:noFill/>
            <a:ln w="38100">
              <a:solidFill>
                <a:srgbClr val="9BBB59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7" name="Straight Arrow Connector 36"/>
            <p:cNvCxnSpPr>
              <a:cxnSpLocks noChangeShapeType="1"/>
            </p:cNvCxnSpPr>
            <p:nvPr/>
          </p:nvCxnSpPr>
          <p:spPr bwMode="auto">
            <a:xfrm>
              <a:off x="3700463" y="3425367"/>
              <a:ext cx="0" cy="652436"/>
            </a:xfrm>
            <a:prstGeom prst="straightConnector1">
              <a:avLst/>
            </a:prstGeom>
            <a:noFill/>
            <a:ln w="38100">
              <a:solidFill>
                <a:srgbClr val="9BBB59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8" name="Straight Arrow Connector 37"/>
            <p:cNvCxnSpPr>
              <a:cxnSpLocks noChangeShapeType="1"/>
            </p:cNvCxnSpPr>
            <p:nvPr/>
          </p:nvCxnSpPr>
          <p:spPr bwMode="auto">
            <a:xfrm>
              <a:off x="3378200" y="3425367"/>
              <a:ext cx="0" cy="652436"/>
            </a:xfrm>
            <a:prstGeom prst="straightConnector1">
              <a:avLst/>
            </a:prstGeom>
            <a:noFill/>
            <a:ln w="38100">
              <a:solidFill>
                <a:srgbClr val="9BBB59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" name="Straight Arrow Connector 38"/>
            <p:cNvCxnSpPr>
              <a:cxnSpLocks noChangeShapeType="1"/>
            </p:cNvCxnSpPr>
            <p:nvPr/>
          </p:nvCxnSpPr>
          <p:spPr bwMode="auto">
            <a:xfrm>
              <a:off x="3540125" y="3425367"/>
              <a:ext cx="0" cy="652436"/>
            </a:xfrm>
            <a:prstGeom prst="straightConnector1">
              <a:avLst/>
            </a:prstGeom>
            <a:noFill/>
            <a:ln w="38100">
              <a:solidFill>
                <a:srgbClr val="9BBB59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" name="Straight Arrow Connector 39"/>
            <p:cNvCxnSpPr>
              <a:cxnSpLocks noChangeShapeType="1"/>
            </p:cNvCxnSpPr>
            <p:nvPr/>
          </p:nvCxnSpPr>
          <p:spPr bwMode="auto">
            <a:xfrm>
              <a:off x="3862388" y="3425367"/>
              <a:ext cx="0" cy="652436"/>
            </a:xfrm>
            <a:prstGeom prst="straightConnector1">
              <a:avLst/>
            </a:prstGeom>
            <a:noFill/>
            <a:ln w="38100">
              <a:solidFill>
                <a:srgbClr val="9BBB59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" name="Straight Arrow Connector 40"/>
            <p:cNvCxnSpPr>
              <a:cxnSpLocks noChangeShapeType="1"/>
            </p:cNvCxnSpPr>
            <p:nvPr/>
          </p:nvCxnSpPr>
          <p:spPr bwMode="auto">
            <a:xfrm flipV="1">
              <a:off x="4184650" y="3425367"/>
              <a:ext cx="0" cy="652436"/>
            </a:xfrm>
            <a:prstGeom prst="straightConnector1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2" name="Group 51"/>
          <p:cNvGrpSpPr>
            <a:grpSpLocks/>
          </p:cNvGrpSpPr>
          <p:nvPr/>
        </p:nvGrpSpPr>
        <p:grpSpPr bwMode="auto">
          <a:xfrm>
            <a:off x="6032500" y="3771900"/>
            <a:ext cx="1244600" cy="1430338"/>
            <a:chOff x="4508500" y="3771900"/>
            <a:chExt cx="1244600" cy="1431118"/>
          </a:xfrm>
        </p:grpSpPr>
        <p:cxnSp>
          <p:nvCxnSpPr>
            <p:cNvPr id="9" name="Straight Connector 8"/>
            <p:cNvCxnSpPr>
              <a:cxnSpLocks noChangeShapeType="1"/>
            </p:cNvCxnSpPr>
            <p:nvPr/>
          </p:nvCxnSpPr>
          <p:spPr bwMode="auto">
            <a:xfrm>
              <a:off x="4826000" y="4877403"/>
              <a:ext cx="927100" cy="12707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" name="Straight Connector 12"/>
            <p:cNvCxnSpPr>
              <a:cxnSpLocks noChangeShapeType="1"/>
            </p:cNvCxnSpPr>
            <p:nvPr/>
          </p:nvCxnSpPr>
          <p:spPr bwMode="auto">
            <a:xfrm>
              <a:off x="4508500" y="3771900"/>
              <a:ext cx="317500" cy="1105503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3" name="Straight Arrow Connector 42"/>
            <p:cNvCxnSpPr>
              <a:cxnSpLocks noChangeShapeType="1"/>
            </p:cNvCxnSpPr>
            <p:nvPr/>
          </p:nvCxnSpPr>
          <p:spPr bwMode="auto">
            <a:xfrm flipV="1">
              <a:off x="5381625" y="4550199"/>
              <a:ext cx="0" cy="652819"/>
            </a:xfrm>
            <a:prstGeom prst="straightConnector1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4" name="Straight Arrow Connector 43"/>
            <p:cNvCxnSpPr>
              <a:cxnSpLocks noChangeShapeType="1"/>
            </p:cNvCxnSpPr>
            <p:nvPr/>
          </p:nvCxnSpPr>
          <p:spPr bwMode="auto">
            <a:xfrm flipV="1">
              <a:off x="5703888" y="4550199"/>
              <a:ext cx="0" cy="652819"/>
            </a:xfrm>
            <a:prstGeom prst="straightConnector1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" name="Straight Arrow Connector 44"/>
            <p:cNvCxnSpPr>
              <a:cxnSpLocks noChangeShapeType="1"/>
            </p:cNvCxnSpPr>
            <p:nvPr/>
          </p:nvCxnSpPr>
          <p:spPr bwMode="auto">
            <a:xfrm>
              <a:off x="5059363" y="4550199"/>
              <a:ext cx="0" cy="652819"/>
            </a:xfrm>
            <a:prstGeom prst="straightConnector1">
              <a:avLst/>
            </a:prstGeom>
            <a:noFill/>
            <a:ln w="38100">
              <a:solidFill>
                <a:srgbClr val="9BBB59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6" name="Straight Arrow Connector 45"/>
            <p:cNvCxnSpPr>
              <a:cxnSpLocks noChangeShapeType="1"/>
            </p:cNvCxnSpPr>
            <p:nvPr/>
          </p:nvCxnSpPr>
          <p:spPr bwMode="auto">
            <a:xfrm>
              <a:off x="4899025" y="4550199"/>
              <a:ext cx="0" cy="652819"/>
            </a:xfrm>
            <a:prstGeom prst="straightConnector1">
              <a:avLst/>
            </a:prstGeom>
            <a:noFill/>
            <a:ln w="38100">
              <a:solidFill>
                <a:srgbClr val="9BBB59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7" name="Straight Arrow Connector 46"/>
            <p:cNvCxnSpPr>
              <a:cxnSpLocks noChangeShapeType="1"/>
            </p:cNvCxnSpPr>
            <p:nvPr/>
          </p:nvCxnSpPr>
          <p:spPr bwMode="auto">
            <a:xfrm>
              <a:off x="5221288" y="4550199"/>
              <a:ext cx="0" cy="652819"/>
            </a:xfrm>
            <a:prstGeom prst="straightConnector1">
              <a:avLst/>
            </a:prstGeom>
            <a:noFill/>
            <a:ln w="38100">
              <a:solidFill>
                <a:srgbClr val="9BBB59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8" name="Straight Arrow Connector 47"/>
            <p:cNvCxnSpPr>
              <a:cxnSpLocks noChangeShapeType="1"/>
            </p:cNvCxnSpPr>
            <p:nvPr/>
          </p:nvCxnSpPr>
          <p:spPr bwMode="auto">
            <a:xfrm flipV="1">
              <a:off x="5543550" y="4550199"/>
              <a:ext cx="0" cy="652819"/>
            </a:xfrm>
            <a:prstGeom prst="straightConnector1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3" name="Group 52"/>
          <p:cNvGrpSpPr>
            <a:grpSpLocks/>
          </p:cNvGrpSpPr>
          <p:nvPr/>
        </p:nvGrpSpPr>
        <p:grpSpPr bwMode="auto">
          <a:xfrm>
            <a:off x="6032500" y="2727326"/>
            <a:ext cx="1244600" cy="1031875"/>
            <a:chOff x="4508500" y="2727792"/>
            <a:chExt cx="1244600" cy="1031408"/>
          </a:xfrm>
        </p:grpSpPr>
        <p:cxnSp>
          <p:nvCxnSpPr>
            <p:cNvPr id="8" name="Straight Connector 7"/>
            <p:cNvCxnSpPr>
              <a:cxnSpLocks noChangeShapeType="1"/>
            </p:cNvCxnSpPr>
            <p:nvPr/>
          </p:nvCxnSpPr>
          <p:spPr bwMode="auto">
            <a:xfrm>
              <a:off x="4826000" y="3010239"/>
              <a:ext cx="927100" cy="12694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Straight Connector 9"/>
            <p:cNvCxnSpPr>
              <a:cxnSpLocks noChangeShapeType="1"/>
            </p:cNvCxnSpPr>
            <p:nvPr/>
          </p:nvCxnSpPr>
          <p:spPr bwMode="auto">
            <a:xfrm flipV="1">
              <a:off x="4508500" y="3010239"/>
              <a:ext cx="317500" cy="748961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9" name="Straight Arrow Connector 48"/>
            <p:cNvCxnSpPr>
              <a:cxnSpLocks noChangeShapeType="1"/>
            </p:cNvCxnSpPr>
            <p:nvPr/>
          </p:nvCxnSpPr>
          <p:spPr bwMode="auto">
            <a:xfrm>
              <a:off x="5059363" y="2727792"/>
              <a:ext cx="0" cy="652168"/>
            </a:xfrm>
            <a:prstGeom prst="straightConnector1">
              <a:avLst/>
            </a:prstGeom>
            <a:noFill/>
            <a:ln w="38100">
              <a:solidFill>
                <a:srgbClr val="9BBB59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0" name="Straight Arrow Connector 49"/>
            <p:cNvCxnSpPr>
              <a:cxnSpLocks noChangeShapeType="1"/>
            </p:cNvCxnSpPr>
            <p:nvPr/>
          </p:nvCxnSpPr>
          <p:spPr bwMode="auto">
            <a:xfrm>
              <a:off x="5221288" y="2727792"/>
              <a:ext cx="0" cy="652168"/>
            </a:xfrm>
            <a:prstGeom prst="straightConnector1">
              <a:avLst/>
            </a:prstGeom>
            <a:noFill/>
            <a:ln w="38100">
              <a:solidFill>
                <a:srgbClr val="9BBB59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56" name="Curved Connector 55"/>
          <p:cNvCxnSpPr>
            <a:cxnSpLocks noChangeShapeType="1"/>
          </p:cNvCxnSpPr>
          <p:nvPr/>
        </p:nvCxnSpPr>
        <p:spPr bwMode="auto">
          <a:xfrm rot="10800000" flipV="1">
            <a:off x="4864100" y="4889500"/>
            <a:ext cx="1485900" cy="312738"/>
          </a:xfrm>
          <a:prstGeom prst="curvedConnector3">
            <a:avLst>
              <a:gd name="adj1" fmla="val 50000"/>
            </a:avLst>
          </a:prstGeom>
          <a:noFill/>
          <a:ln w="57150">
            <a:solidFill>
              <a:srgbClr val="4F81BD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0" name="Donut 59"/>
          <p:cNvSpPr>
            <a:spLocks/>
          </p:cNvSpPr>
          <p:nvPr/>
        </p:nvSpPr>
        <p:spPr bwMode="auto">
          <a:xfrm>
            <a:off x="2057400" y="1195388"/>
            <a:ext cx="2844800" cy="2678112"/>
          </a:xfrm>
          <a:custGeom>
            <a:avLst/>
            <a:gdLst>
              <a:gd name="T0" fmla="*/ 0 w 2844800"/>
              <a:gd name="T1" fmla="*/ 1339056 h 2678112"/>
              <a:gd name="T2" fmla="*/ 1422400 w 2844800"/>
              <a:gd name="T3" fmla="*/ 0 h 2678112"/>
              <a:gd name="T4" fmla="*/ 2844800 w 2844800"/>
              <a:gd name="T5" fmla="*/ 1339056 h 2678112"/>
              <a:gd name="T6" fmla="*/ 1422400 w 2844800"/>
              <a:gd name="T7" fmla="*/ 2678112 h 2678112"/>
              <a:gd name="T8" fmla="*/ 0 w 2844800"/>
              <a:gd name="T9" fmla="*/ 1339056 h 2678112"/>
              <a:gd name="T10" fmla="*/ 96439 w 2844800"/>
              <a:gd name="T11" fmla="*/ 1339056 h 2678112"/>
              <a:gd name="T12" fmla="*/ 1422400 w 2844800"/>
              <a:gd name="T13" fmla="*/ 2581673 h 2678112"/>
              <a:gd name="T14" fmla="*/ 2748361 w 2844800"/>
              <a:gd name="T15" fmla="*/ 1339056 h 2678112"/>
              <a:gd name="T16" fmla="*/ 1422400 w 2844800"/>
              <a:gd name="T17" fmla="*/ 96439 h 2678112"/>
              <a:gd name="T18" fmla="*/ 96439 w 2844800"/>
              <a:gd name="T19" fmla="*/ 1339056 h 267811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844800" h="2678112">
                <a:moveTo>
                  <a:pt x="0" y="1339056"/>
                </a:moveTo>
                <a:cubicBezTo>
                  <a:pt x="0" y="599516"/>
                  <a:pt x="636830" y="0"/>
                  <a:pt x="1422400" y="0"/>
                </a:cubicBezTo>
                <a:cubicBezTo>
                  <a:pt x="2207970" y="0"/>
                  <a:pt x="2844800" y="599516"/>
                  <a:pt x="2844800" y="1339056"/>
                </a:cubicBezTo>
                <a:cubicBezTo>
                  <a:pt x="2844800" y="2078596"/>
                  <a:pt x="2207970" y="2678112"/>
                  <a:pt x="1422400" y="2678112"/>
                </a:cubicBezTo>
                <a:cubicBezTo>
                  <a:pt x="636830" y="2678112"/>
                  <a:pt x="0" y="2078596"/>
                  <a:pt x="0" y="1339056"/>
                </a:cubicBezTo>
                <a:close/>
                <a:moveTo>
                  <a:pt x="96439" y="1339056"/>
                </a:moveTo>
                <a:cubicBezTo>
                  <a:pt x="96439" y="2025334"/>
                  <a:pt x="690092" y="2581673"/>
                  <a:pt x="1422400" y="2581673"/>
                </a:cubicBezTo>
                <a:cubicBezTo>
                  <a:pt x="2154708" y="2581673"/>
                  <a:pt x="2748361" y="2025334"/>
                  <a:pt x="2748361" y="1339056"/>
                </a:cubicBezTo>
                <a:cubicBezTo>
                  <a:pt x="2748361" y="652778"/>
                  <a:pt x="2154708" y="96439"/>
                  <a:pt x="1422400" y="96439"/>
                </a:cubicBezTo>
                <a:cubicBezTo>
                  <a:pt x="690092" y="96439"/>
                  <a:pt x="96439" y="652778"/>
                  <a:pt x="96439" y="1339056"/>
                </a:cubicBezTo>
                <a:close/>
              </a:path>
            </a:pathLst>
          </a:cu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 cap="flat" cmpd="sng">
            <a:solidFill>
              <a:srgbClr val="4A7EBB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cxnSp>
        <p:nvCxnSpPr>
          <p:cNvPr id="61" name="Curved Connector 60"/>
          <p:cNvCxnSpPr>
            <a:cxnSpLocks noChangeShapeType="1"/>
          </p:cNvCxnSpPr>
          <p:nvPr/>
        </p:nvCxnSpPr>
        <p:spPr bwMode="auto">
          <a:xfrm rot="10800000">
            <a:off x="4937126" y="2414588"/>
            <a:ext cx="1412875" cy="596900"/>
          </a:xfrm>
          <a:prstGeom prst="curvedConnector3">
            <a:avLst>
              <a:gd name="adj1" fmla="val 50000"/>
            </a:avLst>
          </a:prstGeom>
          <a:noFill/>
          <a:ln w="57150">
            <a:solidFill>
              <a:srgbClr val="4F81BD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3" name="Rounded Rectangle 62"/>
          <p:cNvSpPr>
            <a:spLocks noChangeArrowheads="1"/>
          </p:cNvSpPr>
          <p:nvPr/>
        </p:nvSpPr>
        <p:spPr bwMode="auto">
          <a:xfrm>
            <a:off x="7480301" y="4629150"/>
            <a:ext cx="1139825" cy="520700"/>
          </a:xfrm>
          <a:prstGeom prst="roundRect">
            <a:avLst>
              <a:gd name="adj" fmla="val 17236"/>
            </a:avLst>
          </a:prstGeom>
          <a:gradFill rotWithShape="1">
            <a:gsLst>
              <a:gs pos="0">
                <a:srgbClr val="C6D9F1"/>
              </a:gs>
              <a:gs pos="100000">
                <a:srgbClr val="558ED5"/>
              </a:gs>
            </a:gsLst>
            <a:lin ang="270000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defRPr/>
            </a:pPr>
            <a:r>
              <a:rPr lang="en-US" sz="2000" i="1" dirty="0"/>
              <a:t>t</a:t>
            </a:r>
            <a:r>
              <a:rPr lang="en-US" sz="2000" i="1" baseline="-25000" dirty="0"/>
              <a:t>2g</a:t>
            </a:r>
            <a:endParaRPr lang="en-US" sz="2000" i="1" dirty="0"/>
          </a:p>
        </p:txBody>
      </p:sp>
      <p:sp>
        <p:nvSpPr>
          <p:cNvPr id="64" name="Rounded Rectangle 63"/>
          <p:cNvSpPr>
            <a:spLocks noChangeArrowheads="1"/>
          </p:cNvSpPr>
          <p:nvPr/>
        </p:nvSpPr>
        <p:spPr bwMode="auto">
          <a:xfrm>
            <a:off x="7480301" y="2762250"/>
            <a:ext cx="1139825" cy="522288"/>
          </a:xfrm>
          <a:prstGeom prst="roundRect">
            <a:avLst>
              <a:gd name="adj" fmla="val 17236"/>
            </a:avLst>
          </a:prstGeom>
          <a:gradFill rotWithShape="1">
            <a:gsLst>
              <a:gs pos="0">
                <a:srgbClr val="C6D9F1"/>
              </a:gs>
              <a:gs pos="100000">
                <a:srgbClr val="558ED5"/>
              </a:gs>
            </a:gsLst>
            <a:lin ang="270000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defRPr/>
            </a:pPr>
            <a:r>
              <a:rPr lang="en-US" sz="2000" i="1" dirty="0" err="1"/>
              <a:t>e</a:t>
            </a:r>
            <a:r>
              <a:rPr lang="en-US" sz="2000" i="1" baseline="-25000" dirty="0" err="1"/>
              <a:t>g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1827513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400">
                <a:solidFill>
                  <a:srgbClr val="FFFFFF"/>
                </a:solidFill>
              </a:rPr>
              <a:t>Energy level diagram – Oh symmetry (one d electron)</a:t>
            </a:r>
            <a:endParaRPr lang="en-US" altLang="en-US" sz="2400">
              <a:solidFill>
                <a:srgbClr val="B7DEE8"/>
              </a:solidFill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pic>
        <p:nvPicPr>
          <p:cNvPr id="172035" name="Picture 1" descr="CFplenlev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76" y="1155700"/>
            <a:ext cx="5573713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>
            <a:spLocks noChangeArrowheads="1"/>
          </p:cNvSpPr>
          <p:nvPr/>
        </p:nvSpPr>
        <p:spPr bwMode="auto">
          <a:xfrm>
            <a:off x="7710489" y="2335214"/>
            <a:ext cx="2776537" cy="1450975"/>
          </a:xfrm>
          <a:prstGeom prst="roundRect">
            <a:avLst>
              <a:gd name="adj" fmla="val 7597"/>
            </a:avLst>
          </a:prstGeom>
          <a:gradFill rotWithShape="1">
            <a:gsLst>
              <a:gs pos="0">
                <a:srgbClr val="C6D9F1"/>
              </a:gs>
              <a:gs pos="100000">
                <a:srgbClr val="558ED5"/>
              </a:gs>
            </a:gsLst>
            <a:lin ang="270000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sz="2000" dirty="0"/>
              <a:t>Energy level diagram: </a:t>
            </a:r>
            <a:r>
              <a:rPr lang="en-US" sz="2000" dirty="0" err="1"/>
              <a:t>eigen</a:t>
            </a:r>
            <a:r>
              <a:rPr lang="en-US" sz="2000" dirty="0"/>
              <a:t>-state energies as a function of crystal-field strength</a:t>
            </a:r>
            <a:endParaRPr lang="en-US" sz="2000" dirty="0"/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1435100" y="3060700"/>
            <a:ext cx="3124200" cy="1739900"/>
            <a:chOff x="-89342" y="3060700"/>
            <a:chExt cx="3124642" cy="1739900"/>
          </a:xfrm>
        </p:grpSpPr>
        <p:pic>
          <p:nvPicPr>
            <p:cNvPr id="172040" name="Picture 7" descr="plorballA.png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9342" y="3060700"/>
              <a:ext cx="3124642" cy="165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1860384" y="4152900"/>
              <a:ext cx="368352" cy="6477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9" name="Picture 8" descr="plorballK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114" y="787400"/>
            <a:ext cx="2084387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plorballK.pn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201" y="4673600"/>
            <a:ext cx="3235325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303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7" name="Picture 10" descr="CFplenlev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76" y="1155700"/>
            <a:ext cx="5573713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400">
                <a:solidFill>
                  <a:srgbClr val="FFFFFF"/>
                </a:solidFill>
              </a:rPr>
              <a:t>Energy level diagram – Oh’ symmetry (one d electron)</a:t>
            </a:r>
            <a:endParaRPr lang="en-US" altLang="en-US" sz="2400">
              <a:solidFill>
                <a:srgbClr val="B7DEE8"/>
              </a:solidFill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sp>
        <p:nvSpPr>
          <p:cNvPr id="5" name="Rounded Rectangle 4"/>
          <p:cNvSpPr>
            <a:spLocks noChangeArrowheads="1"/>
          </p:cNvSpPr>
          <p:nvPr/>
        </p:nvSpPr>
        <p:spPr bwMode="auto">
          <a:xfrm>
            <a:off x="7710489" y="2335214"/>
            <a:ext cx="2776537" cy="1450975"/>
          </a:xfrm>
          <a:prstGeom prst="roundRect">
            <a:avLst>
              <a:gd name="adj" fmla="val 7597"/>
            </a:avLst>
          </a:prstGeom>
          <a:gradFill rotWithShape="1">
            <a:gsLst>
              <a:gs pos="0">
                <a:srgbClr val="C6D9F1"/>
              </a:gs>
              <a:gs pos="100000">
                <a:srgbClr val="558ED5"/>
              </a:gs>
            </a:gsLst>
            <a:lin ang="270000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sz="2000" dirty="0"/>
              <a:t>Energy level diagram: </a:t>
            </a:r>
            <a:r>
              <a:rPr lang="en-US" sz="2000" dirty="0" err="1"/>
              <a:t>eigen</a:t>
            </a:r>
            <a:r>
              <a:rPr lang="en-US" sz="2000" dirty="0"/>
              <a:t>-state energies as a function of crystal-field strength</a:t>
            </a:r>
            <a:endParaRPr lang="en-US" sz="2000" dirty="0"/>
          </a:p>
        </p:txBody>
      </p:sp>
      <p:pic>
        <p:nvPicPr>
          <p:cNvPr id="12" name="Picture 11" descr="pldjjz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388" y="3009900"/>
            <a:ext cx="3871913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pldjjz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88" y="3832226"/>
            <a:ext cx="3871913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5943600" y="5391150"/>
            <a:ext cx="2863850" cy="717550"/>
            <a:chOff x="4419600" y="5391150"/>
            <a:chExt cx="2863850" cy="717550"/>
          </a:xfrm>
        </p:grpSpPr>
        <p:pic>
          <p:nvPicPr>
            <p:cNvPr id="173073" name="Picture 17" descr="CFplorb1.pdf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17" t="38136" r="30106" b="40514"/>
            <a:stretch>
              <a:fillRect/>
            </a:stretch>
          </p:blipFill>
          <p:spPr bwMode="auto">
            <a:xfrm>
              <a:off x="4978400" y="5470525"/>
              <a:ext cx="863600" cy="55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3074" name="Picture 18" descr="CFplorb2.pdf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59" t="35225" r="35941" b="38089"/>
            <a:stretch>
              <a:fillRect/>
            </a:stretch>
          </p:blipFill>
          <p:spPr bwMode="auto">
            <a:xfrm>
              <a:off x="4419600" y="5400675"/>
              <a:ext cx="571500" cy="69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3075" name="Picture 19" descr="CFplorb3.pdf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20" t="35422" r="35770" b="37164"/>
            <a:stretch>
              <a:fillRect/>
            </a:stretch>
          </p:blipFill>
          <p:spPr bwMode="auto">
            <a:xfrm>
              <a:off x="6686550" y="5391150"/>
              <a:ext cx="596900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3076" name="Picture 20" descr="CFplorb4.pdf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08" t="37894" r="30176" b="40028"/>
            <a:stretch>
              <a:fillRect/>
            </a:stretch>
          </p:blipFill>
          <p:spPr bwMode="auto">
            <a:xfrm>
              <a:off x="5829300" y="5461000"/>
              <a:ext cx="864445" cy="577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" name="Group 28"/>
          <p:cNvGrpSpPr>
            <a:grpSpLocks/>
          </p:cNvGrpSpPr>
          <p:nvPr/>
        </p:nvGrpSpPr>
        <p:grpSpPr bwMode="auto">
          <a:xfrm>
            <a:off x="6934200" y="4838701"/>
            <a:ext cx="1047750" cy="561975"/>
            <a:chOff x="5410200" y="4838390"/>
            <a:chExt cx="1046988" cy="562285"/>
          </a:xfrm>
        </p:grpSpPr>
        <p:pic>
          <p:nvPicPr>
            <p:cNvPr id="173071" name="Picture 21" descr="CFplorb5.pdf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74" t="38333" r="37067" b="40186"/>
            <a:stretch>
              <a:fillRect/>
            </a:stretch>
          </p:blipFill>
          <p:spPr bwMode="auto">
            <a:xfrm>
              <a:off x="5410200" y="4838390"/>
              <a:ext cx="547726" cy="562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3072" name="Picture 22" descr="CFplorb6.pdf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140" t="38518" r="38020" b="40186"/>
            <a:stretch>
              <a:fillRect/>
            </a:stretch>
          </p:blipFill>
          <p:spPr bwMode="auto">
            <a:xfrm>
              <a:off x="5957926" y="4843232"/>
              <a:ext cx="499262" cy="557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4670426" y="1109664"/>
            <a:ext cx="4189413" cy="1844675"/>
            <a:chOff x="3145690" y="1109661"/>
            <a:chExt cx="4190186" cy="1844677"/>
          </a:xfrm>
        </p:grpSpPr>
        <p:pic>
          <p:nvPicPr>
            <p:cNvPr id="173067" name="Picture 23" descr="CFplorb7.pdf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9" t="32994" r="16667" b="34982"/>
            <a:stretch>
              <a:fillRect/>
            </a:stretch>
          </p:blipFill>
          <p:spPr bwMode="auto">
            <a:xfrm>
              <a:off x="3145690" y="1155700"/>
              <a:ext cx="1473200" cy="83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3068" name="Picture 24" descr="CFplorb8.pdf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22" t="13768" r="31323" b="16060"/>
            <a:stretch>
              <a:fillRect/>
            </a:stretch>
          </p:blipFill>
          <p:spPr bwMode="auto">
            <a:xfrm>
              <a:off x="4618890" y="1117600"/>
              <a:ext cx="719020" cy="1836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3069" name="Picture 25" descr="CFplorb9.pdf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436" t="14253" r="36453" b="15575"/>
            <a:stretch>
              <a:fillRect/>
            </a:stretch>
          </p:blipFill>
          <p:spPr bwMode="auto">
            <a:xfrm>
              <a:off x="5221326" y="1109661"/>
              <a:ext cx="596900" cy="1836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3070" name="Picture 26" descr="CFplorb10.pdf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11" t="33479" r="15001" b="34499"/>
            <a:stretch>
              <a:fillRect/>
            </a:stretch>
          </p:blipFill>
          <p:spPr bwMode="auto">
            <a:xfrm>
              <a:off x="5818226" y="1155700"/>
              <a:ext cx="1517650" cy="83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" name="Rounded Rectangle 30"/>
          <p:cNvSpPr>
            <a:spLocks noChangeArrowheads="1"/>
          </p:cNvSpPr>
          <p:nvPr/>
        </p:nvSpPr>
        <p:spPr bwMode="auto">
          <a:xfrm>
            <a:off x="7710489" y="1993900"/>
            <a:ext cx="2776537" cy="1792288"/>
          </a:xfrm>
          <a:prstGeom prst="roundRect">
            <a:avLst>
              <a:gd name="adj" fmla="val 7597"/>
            </a:avLst>
          </a:prstGeom>
          <a:gradFill rotWithShape="1">
            <a:gsLst>
              <a:gs pos="0">
                <a:srgbClr val="C6D9F1"/>
              </a:gs>
              <a:gs pos="100000">
                <a:srgbClr val="558ED5"/>
              </a:gs>
            </a:gsLst>
            <a:lin ang="270000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sz="2000" dirty="0"/>
              <a:t>For the </a:t>
            </a:r>
            <a:r>
              <a:rPr lang="en-US" sz="2000" dirty="0" err="1"/>
              <a:t>e</a:t>
            </a:r>
            <a:r>
              <a:rPr lang="en-US" sz="2000" baseline="-25000" dirty="0" err="1"/>
              <a:t>g</a:t>
            </a:r>
            <a:r>
              <a:rPr lang="en-US" sz="2000" baseline="-25000" dirty="0"/>
              <a:t> </a:t>
            </a:r>
            <a:r>
              <a:rPr lang="en-US" sz="2000" dirty="0"/>
              <a:t>orbitals the angular momentum is quenched. For the t</a:t>
            </a:r>
            <a:r>
              <a:rPr lang="en-US" sz="2000" baseline="-25000" dirty="0"/>
              <a:t>2g</a:t>
            </a:r>
            <a:r>
              <a:rPr lang="en-US" sz="2000" dirty="0"/>
              <a:t> orbitals there is a rest angular momentum.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77582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400">
                <a:solidFill>
                  <a:srgbClr val="FFFFFF"/>
                </a:solidFill>
              </a:rPr>
              <a:t>Atomic orbitals – angular momentum</a:t>
            </a: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pic>
        <p:nvPicPr>
          <p:cNvPr id="1027" name="Picture 1" descr="Orbdm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90926"/>
            <a:ext cx="3048000" cy="348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2" descr="Orbd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30576"/>
            <a:ext cx="3048000" cy="348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3" descr="Orbd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590926"/>
            <a:ext cx="3048000" cy="348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4" descr="Orbdm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3590926"/>
            <a:ext cx="3048000" cy="348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0" descr="Orbd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800" y="3590926"/>
            <a:ext cx="3048000" cy="348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32" name="Object 8"/>
          <p:cNvGraphicFramePr>
            <a:graphicFrameLocks noChangeAspect="1"/>
          </p:cNvGraphicFramePr>
          <p:nvPr/>
        </p:nvGraphicFramePr>
        <p:xfrm>
          <a:off x="2330451" y="3471863"/>
          <a:ext cx="1484313" cy="601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8" imgW="596900" imgH="241300" progId="Equation.3">
                  <p:embed/>
                </p:oleObj>
              </mc:Choice>
              <mc:Fallback>
                <p:oleObj name="Equation" r:id="rId8" imgW="596900" imgH="241300" progId="Equation.3">
                  <p:embed/>
                  <p:pic>
                    <p:nvPicPr>
                      <p:cNvPr id="1032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0451" y="3471863"/>
                        <a:ext cx="1484313" cy="601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3" name="Object 8"/>
          <p:cNvGraphicFramePr>
            <a:graphicFrameLocks noChangeAspect="1"/>
          </p:cNvGraphicFramePr>
          <p:nvPr/>
        </p:nvGraphicFramePr>
        <p:xfrm>
          <a:off x="5499100" y="2678113"/>
          <a:ext cx="1295400" cy="601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Equation" r:id="rId10" imgW="520700" imgH="241300" progId="Equation.3">
                  <p:embed/>
                </p:oleObj>
              </mc:Choice>
              <mc:Fallback>
                <p:oleObj name="Equation" r:id="rId10" imgW="520700" imgH="241300" progId="Equation.3">
                  <p:embed/>
                  <p:pic>
                    <p:nvPicPr>
                      <p:cNvPr id="1033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99100" y="2678113"/>
                        <a:ext cx="1295400" cy="601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4" name="Object 8"/>
          <p:cNvGraphicFramePr>
            <a:graphicFrameLocks noChangeAspect="1"/>
          </p:cNvGraphicFramePr>
          <p:nvPr/>
        </p:nvGraphicFramePr>
        <p:xfrm>
          <a:off x="3951288" y="3105151"/>
          <a:ext cx="1452562" cy="601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Equation" r:id="rId12" imgW="584200" imgH="241300" progId="Equation.3">
                  <p:embed/>
                </p:oleObj>
              </mc:Choice>
              <mc:Fallback>
                <p:oleObj name="Equation" r:id="rId12" imgW="584200" imgH="241300" progId="Equation.3">
                  <p:embed/>
                  <p:pic>
                    <p:nvPicPr>
                      <p:cNvPr id="1034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1288" y="3105151"/>
                        <a:ext cx="1452562" cy="601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5" name="Object 8"/>
          <p:cNvGraphicFramePr>
            <a:graphicFrameLocks noChangeAspect="1"/>
          </p:cNvGraphicFramePr>
          <p:nvPr/>
        </p:nvGraphicFramePr>
        <p:xfrm>
          <a:off x="7004050" y="3105151"/>
          <a:ext cx="1231900" cy="601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Equation" r:id="rId14" imgW="495300" imgH="241300" progId="Equation.3">
                  <p:embed/>
                </p:oleObj>
              </mc:Choice>
              <mc:Fallback>
                <p:oleObj name="Equation" r:id="rId14" imgW="495300" imgH="241300" progId="Equation.3">
                  <p:embed/>
                  <p:pic>
                    <p:nvPicPr>
                      <p:cNvPr id="1035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4050" y="3105151"/>
                        <a:ext cx="1231900" cy="601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6" name="Object 8"/>
          <p:cNvGraphicFramePr>
            <a:graphicFrameLocks noChangeAspect="1"/>
          </p:cNvGraphicFramePr>
          <p:nvPr/>
        </p:nvGraphicFramePr>
        <p:xfrm>
          <a:off x="8401050" y="3471863"/>
          <a:ext cx="1295400" cy="601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Equation" r:id="rId16" imgW="520700" imgH="241300" progId="Equation.3">
                  <p:embed/>
                </p:oleObj>
              </mc:Choice>
              <mc:Fallback>
                <p:oleObj name="Equation" r:id="rId16" imgW="520700" imgH="241300" progId="Equation.3">
                  <p:embed/>
                  <p:pic>
                    <p:nvPicPr>
                      <p:cNvPr id="1036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01050" y="3471863"/>
                        <a:ext cx="1295400" cy="601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7418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400">
                <a:solidFill>
                  <a:srgbClr val="FFFFFF"/>
                </a:solidFill>
              </a:rPr>
              <a:t>Magnetic fields – with spin-orbit coupling : p-shell</a:t>
            </a:r>
            <a:endParaRPr lang="en-US" altLang="en-US" sz="2400">
              <a:solidFill>
                <a:srgbClr val="B7DEE8"/>
              </a:solidFill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pic>
        <p:nvPicPr>
          <p:cNvPr id="119811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75" y="1179513"/>
            <a:ext cx="34163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2" name="Picture 1" descr="plEnlevpBldot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75" y="1895475"/>
            <a:ext cx="4572000" cy="452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>
            <a:spLocks noChangeArrowheads="1"/>
          </p:cNvSpPr>
          <p:nvPr/>
        </p:nvSpPr>
        <p:spPr bwMode="auto">
          <a:xfrm>
            <a:off x="1666876" y="1662114"/>
            <a:ext cx="2435225" cy="1093787"/>
          </a:xfrm>
          <a:prstGeom prst="roundRect">
            <a:avLst>
              <a:gd name="adj" fmla="val 9523"/>
            </a:avLst>
          </a:prstGeom>
          <a:gradFill rotWithShape="1">
            <a:gsLst>
              <a:gs pos="0">
                <a:srgbClr val="C6D9F1"/>
              </a:gs>
              <a:gs pos="100000">
                <a:srgbClr val="558ED5"/>
              </a:gs>
            </a:gsLst>
            <a:lin ang="270000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sz="2000" dirty="0"/>
              <a:t>Eigen-values as a function of magnetic field strength</a:t>
            </a:r>
          </a:p>
          <a:p>
            <a:pPr>
              <a:defRPr/>
            </a:pPr>
            <a:endParaRPr lang="en-US" sz="2000" dirty="0"/>
          </a:p>
        </p:txBody>
      </p:sp>
      <p:pic>
        <p:nvPicPr>
          <p:cNvPr id="119814" name="Picture 11" descr="plpjjz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5445126"/>
            <a:ext cx="977900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5" name="Picture 13" descr="plpjjz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00" y="4873625"/>
            <a:ext cx="8509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6" name="Picture 2" descr="MHjjzonhalf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175" y="4656139"/>
            <a:ext cx="3473450" cy="157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7" name="Picture 18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0" y="4217988"/>
            <a:ext cx="6223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17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400">
                <a:solidFill>
                  <a:srgbClr val="FFFFFF"/>
                </a:solidFill>
              </a:rPr>
              <a:t>Coupling to the lattice – quenching of angular momentum</a:t>
            </a: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pic>
        <p:nvPicPr>
          <p:cNvPr id="174083" name="Picture 1" descr="Orbdm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90926"/>
            <a:ext cx="3048000" cy="348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84" name="Picture 2" descr="Orbd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30576"/>
            <a:ext cx="3048000" cy="348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85" name="Picture 3" descr="Orbd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590926"/>
            <a:ext cx="3048000" cy="348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86" name="Picture 4" descr="Orbdm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3590926"/>
            <a:ext cx="3048000" cy="348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87" name="Picture 10" descr="Orbd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800" y="3590926"/>
            <a:ext cx="3048000" cy="348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88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76" y="1792289"/>
            <a:ext cx="2689225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847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5" name="Picture 44" descr="e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989" y="679450"/>
            <a:ext cx="6423025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400">
                <a:solidFill>
                  <a:srgbClr val="FFFFFF"/>
                </a:solidFill>
              </a:rPr>
              <a:t>Quenching of orbital angular momentum – real orbitals</a:t>
            </a: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pic>
        <p:nvPicPr>
          <p:cNvPr id="175108" name="Picture 121" descr="plx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225" y="4327525"/>
            <a:ext cx="1905000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09" name="Picture 122" descr="plxz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225" y="4327525"/>
            <a:ext cx="1905000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10" name="Picture 123" descr="plyz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225" y="4327525"/>
            <a:ext cx="1905000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11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76" y="1792289"/>
            <a:ext cx="2689225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333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29" name="Picture 44" descr="e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989" y="679450"/>
            <a:ext cx="6423025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400">
                <a:solidFill>
                  <a:srgbClr val="FFFFFF"/>
                </a:solidFill>
              </a:rPr>
              <a:t>Quenching of orbital angular momentum – real orbitals</a:t>
            </a: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pic>
        <p:nvPicPr>
          <p:cNvPr id="176132" name="Picture 121" descr="plx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225" y="4327525"/>
            <a:ext cx="1905000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33" name="Picture 122" descr="plxz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225" y="4327525"/>
            <a:ext cx="1905000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34" name="Picture 123" descr="plyz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225" y="4327525"/>
            <a:ext cx="1905000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>
            <a:cxnSpLocks noChangeShapeType="1"/>
          </p:cNvCxnSpPr>
          <p:nvPr/>
        </p:nvCxnSpPr>
        <p:spPr bwMode="auto">
          <a:xfrm>
            <a:off x="2065338" y="4052889"/>
            <a:ext cx="927100" cy="3175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8"/>
          <p:cNvCxnSpPr>
            <a:cxnSpLocks noChangeShapeType="1"/>
          </p:cNvCxnSpPr>
          <p:nvPr/>
        </p:nvCxnSpPr>
        <p:spPr bwMode="auto">
          <a:xfrm>
            <a:off x="3414713" y="2347914"/>
            <a:ext cx="925512" cy="3175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Straight Connector 9"/>
          <p:cNvCxnSpPr>
            <a:cxnSpLocks noChangeShapeType="1"/>
          </p:cNvCxnSpPr>
          <p:nvPr/>
        </p:nvCxnSpPr>
        <p:spPr bwMode="auto">
          <a:xfrm>
            <a:off x="3414713" y="5191126"/>
            <a:ext cx="925512" cy="4763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Straight Connector 10"/>
          <p:cNvCxnSpPr>
            <a:cxnSpLocks noChangeShapeType="1"/>
          </p:cNvCxnSpPr>
          <p:nvPr/>
        </p:nvCxnSpPr>
        <p:spPr bwMode="auto">
          <a:xfrm rot="16200000" flipH="1">
            <a:off x="2634458" y="4410870"/>
            <a:ext cx="1138237" cy="422275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Straight Connector 11"/>
          <p:cNvCxnSpPr>
            <a:cxnSpLocks noChangeShapeType="1"/>
          </p:cNvCxnSpPr>
          <p:nvPr/>
        </p:nvCxnSpPr>
        <p:spPr bwMode="auto">
          <a:xfrm rot="5400000">
            <a:off x="2349501" y="2990851"/>
            <a:ext cx="1708150" cy="422275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6140" name="TextBox 16"/>
          <p:cNvSpPr txBox="1">
            <a:spLocks noChangeArrowheads="1"/>
          </p:cNvSpPr>
          <p:nvPr/>
        </p:nvSpPr>
        <p:spPr bwMode="auto">
          <a:xfrm>
            <a:off x="2136775" y="3590926"/>
            <a:ext cx="3433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400" i="1"/>
              <a:t>d</a:t>
            </a:r>
          </a:p>
        </p:txBody>
      </p:sp>
      <p:sp>
        <p:nvSpPr>
          <p:cNvPr id="176141" name="TextBox 17"/>
          <p:cNvSpPr txBox="1">
            <a:spLocks noChangeArrowheads="1"/>
          </p:cNvSpPr>
          <p:nvPr/>
        </p:nvSpPr>
        <p:spPr bwMode="auto">
          <a:xfrm>
            <a:off x="3414713" y="1890714"/>
            <a:ext cx="4379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400" i="1"/>
              <a:t>e</a:t>
            </a:r>
            <a:r>
              <a:rPr lang="en-US" altLang="en-US" sz="2400" i="1" baseline="-25000"/>
              <a:t>g</a:t>
            </a:r>
          </a:p>
        </p:txBody>
      </p:sp>
      <p:sp>
        <p:nvSpPr>
          <p:cNvPr id="176142" name="TextBox 18"/>
          <p:cNvSpPr txBox="1">
            <a:spLocks noChangeArrowheads="1"/>
          </p:cNvSpPr>
          <p:nvPr/>
        </p:nvSpPr>
        <p:spPr bwMode="auto">
          <a:xfrm>
            <a:off x="3414713" y="4733926"/>
            <a:ext cx="4972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400" i="1"/>
              <a:t>t</a:t>
            </a:r>
            <a:r>
              <a:rPr lang="en-US" altLang="en-US" sz="2400" i="1" baseline="-25000"/>
              <a:t>2g</a:t>
            </a:r>
          </a:p>
        </p:txBody>
      </p:sp>
    </p:spTree>
    <p:extLst>
      <p:ext uri="{BB962C8B-B14F-4D97-AF65-F5344CB8AC3E}">
        <p14:creationId xmlns:p14="http://schemas.microsoft.com/office/powerpoint/2010/main" val="180091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defRPr/>
            </a:pPr>
            <a:r>
              <a:rPr lang="en-US" sz="2400" dirty="0">
                <a:solidFill>
                  <a:schemeClr val="lt1"/>
                </a:solidFill>
              </a:rPr>
              <a:t>Degenerate t</a:t>
            </a:r>
            <a:r>
              <a:rPr lang="en-US" sz="2400" baseline="-25000" dirty="0">
                <a:solidFill>
                  <a:schemeClr val="lt1"/>
                </a:solidFill>
              </a:rPr>
              <a:t>2g</a:t>
            </a:r>
            <a:r>
              <a:rPr lang="en-US" sz="2400" dirty="0">
                <a:solidFill>
                  <a:schemeClr val="lt1"/>
                </a:solidFill>
              </a:rPr>
              <a:t> </a:t>
            </a:r>
            <a:r>
              <a:rPr lang="en-US" sz="2400" dirty="0" err="1">
                <a:solidFill>
                  <a:schemeClr val="lt1"/>
                </a:solidFill>
              </a:rPr>
              <a:t>orbitals</a:t>
            </a:r>
            <a:r>
              <a:rPr lang="en-US" sz="2400" dirty="0">
                <a:solidFill>
                  <a:schemeClr val="lt1"/>
                </a:solidFill>
              </a:rPr>
              <a:t> carry an effective orbital momentum</a:t>
            </a:r>
            <a:endParaRPr lang="en-US" sz="2400" dirty="0">
              <a:solidFill>
                <a:schemeClr val="lt1"/>
              </a:solidFill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sp>
        <p:nvSpPr>
          <p:cNvPr id="177155" name="TextBox 7"/>
          <p:cNvSpPr txBox="1">
            <a:spLocks noChangeArrowheads="1"/>
          </p:cNvSpPr>
          <p:nvPr/>
        </p:nvSpPr>
        <p:spPr bwMode="auto">
          <a:xfrm>
            <a:off x="5233988" y="3938588"/>
            <a:ext cx="43116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400"/>
              <a:t>3-fold degenerate, like a </a:t>
            </a:r>
            <a:r>
              <a:rPr lang="en-US" altLang="en-US" sz="2400" i="1"/>
              <a:t>p</a:t>
            </a:r>
            <a:r>
              <a:rPr lang="en-US" altLang="en-US" sz="2400"/>
              <a:t> orbital</a:t>
            </a:r>
          </a:p>
        </p:txBody>
      </p:sp>
      <p:pic>
        <p:nvPicPr>
          <p:cNvPr id="177156" name="Picture 8" descr="plx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225" y="4327525"/>
            <a:ext cx="1905000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57" name="Picture 9" descr="plxz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225" y="4327525"/>
            <a:ext cx="1905000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58" name="Picture 10" descr="plyz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225" y="4327525"/>
            <a:ext cx="1905000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/>
          <p:cNvCxnSpPr>
            <a:cxnSpLocks noChangeShapeType="1"/>
          </p:cNvCxnSpPr>
          <p:nvPr/>
        </p:nvCxnSpPr>
        <p:spPr bwMode="auto">
          <a:xfrm>
            <a:off x="2065338" y="4052889"/>
            <a:ext cx="927100" cy="3175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Straight Connector 12"/>
          <p:cNvCxnSpPr>
            <a:cxnSpLocks noChangeShapeType="1"/>
          </p:cNvCxnSpPr>
          <p:nvPr/>
        </p:nvCxnSpPr>
        <p:spPr bwMode="auto">
          <a:xfrm>
            <a:off x="3414713" y="2347914"/>
            <a:ext cx="925512" cy="3175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Connector 13"/>
          <p:cNvCxnSpPr>
            <a:cxnSpLocks noChangeShapeType="1"/>
          </p:cNvCxnSpPr>
          <p:nvPr/>
        </p:nvCxnSpPr>
        <p:spPr bwMode="auto">
          <a:xfrm>
            <a:off x="3414713" y="5191126"/>
            <a:ext cx="925512" cy="4763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Connector 14"/>
          <p:cNvCxnSpPr>
            <a:cxnSpLocks noChangeShapeType="1"/>
          </p:cNvCxnSpPr>
          <p:nvPr/>
        </p:nvCxnSpPr>
        <p:spPr bwMode="auto">
          <a:xfrm rot="16200000" flipH="1">
            <a:off x="2634458" y="4410870"/>
            <a:ext cx="1138237" cy="422275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Connector 15"/>
          <p:cNvCxnSpPr>
            <a:cxnSpLocks noChangeShapeType="1"/>
          </p:cNvCxnSpPr>
          <p:nvPr/>
        </p:nvCxnSpPr>
        <p:spPr bwMode="auto">
          <a:xfrm rot="5400000">
            <a:off x="2349501" y="2990851"/>
            <a:ext cx="1708150" cy="422275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7164" name="TextBox 16"/>
          <p:cNvSpPr txBox="1">
            <a:spLocks noChangeArrowheads="1"/>
          </p:cNvSpPr>
          <p:nvPr/>
        </p:nvSpPr>
        <p:spPr bwMode="auto">
          <a:xfrm>
            <a:off x="2136775" y="3590926"/>
            <a:ext cx="3433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400" i="1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68982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24" descr="plm1z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350" y="4378325"/>
            <a:ext cx="1905000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400">
                <a:solidFill>
                  <a:srgbClr val="FFFFFF"/>
                </a:solidFill>
              </a:rPr>
              <a:t>Degenerate xz – yz orbital</a:t>
            </a:r>
          </a:p>
        </p:txBody>
      </p:sp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2136776" y="990600"/>
          <a:ext cx="2936875" cy="725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Equation" r:id="rId4" imgW="1181100" imgH="292100" progId="Equation.3">
                  <p:embed/>
                </p:oleObj>
              </mc:Choice>
              <mc:Fallback>
                <p:oleObj name="Equation" r:id="rId4" imgW="1181100" imgH="292100" progId="Equation.3">
                  <p:embed/>
                  <p:pic>
                    <p:nvPicPr>
                      <p:cNvPr id="205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6776" y="990600"/>
                        <a:ext cx="2936875" cy="725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2" name="Picture 13" descr="pl1z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150" y="1716088"/>
            <a:ext cx="1905000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4" descr="plxz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00" y="1716088"/>
            <a:ext cx="1905000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5" descr="plyz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150" y="1716088"/>
            <a:ext cx="1905000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55" name="Object 6"/>
          <p:cNvGraphicFramePr>
            <a:graphicFrameLocks noChangeAspect="1"/>
          </p:cNvGraphicFramePr>
          <p:nvPr/>
        </p:nvGraphicFramePr>
        <p:xfrm>
          <a:off x="3962401" y="2616200"/>
          <a:ext cx="379413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Equation" r:id="rId9" imgW="152400" imgH="127000" progId="Equation.3">
                  <p:embed/>
                </p:oleObj>
              </mc:Choice>
              <mc:Fallback>
                <p:oleObj name="Equation" r:id="rId9" imgW="152400" imgH="127000" progId="Equation.3">
                  <p:embed/>
                  <p:pic>
                    <p:nvPicPr>
                      <p:cNvPr id="2055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1" y="2616200"/>
                        <a:ext cx="379413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6" name="Object 7"/>
          <p:cNvGraphicFramePr>
            <a:graphicFrameLocks noChangeAspect="1"/>
          </p:cNvGraphicFramePr>
          <p:nvPr/>
        </p:nvGraphicFramePr>
        <p:xfrm>
          <a:off x="2184401" y="2711450"/>
          <a:ext cx="284163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Equation" r:id="rId11" imgW="114300" imgH="50800" progId="Equation.3">
                  <p:embed/>
                </p:oleObj>
              </mc:Choice>
              <mc:Fallback>
                <p:oleObj name="Equation" r:id="rId11" imgW="114300" imgH="50800" progId="Equation.3">
                  <p:embed/>
                  <p:pic>
                    <p:nvPicPr>
                      <p:cNvPr id="2056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4401" y="2711450"/>
                        <a:ext cx="284163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7" name="Object 8"/>
          <p:cNvGraphicFramePr>
            <a:graphicFrameLocks noChangeAspect="1"/>
          </p:cNvGraphicFramePr>
          <p:nvPr/>
        </p:nvGraphicFramePr>
        <p:xfrm>
          <a:off x="6022976" y="2679700"/>
          <a:ext cx="284163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Equation" r:id="rId13" imgW="114300" imgH="76200" progId="Equation.3">
                  <p:embed/>
                </p:oleObj>
              </mc:Choice>
              <mc:Fallback>
                <p:oleObj name="Equation" r:id="rId13" imgW="114300" imgH="76200" progId="Equation.3">
                  <p:embed/>
                  <p:pic>
                    <p:nvPicPr>
                      <p:cNvPr id="2057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22976" y="2679700"/>
                        <a:ext cx="284163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8" name="Picture 19" descr="plxz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75" y="4378325"/>
            <a:ext cx="1905000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20" descr="plyz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4378325"/>
            <a:ext cx="1905000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60" name="Object 6"/>
          <p:cNvGraphicFramePr>
            <a:graphicFrameLocks noChangeAspect="1"/>
          </p:cNvGraphicFramePr>
          <p:nvPr/>
        </p:nvGraphicFramePr>
        <p:xfrm>
          <a:off x="3914776" y="5278438"/>
          <a:ext cx="379413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Equation" r:id="rId15" imgW="152400" imgH="127000" progId="Equation.3">
                  <p:embed/>
                </p:oleObj>
              </mc:Choice>
              <mc:Fallback>
                <p:oleObj name="Equation" r:id="rId15" imgW="152400" imgH="127000" progId="Equation.3">
                  <p:embed/>
                  <p:pic>
                    <p:nvPicPr>
                      <p:cNvPr id="206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4776" y="5278438"/>
                        <a:ext cx="379413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61" name="Object 8"/>
          <p:cNvGraphicFramePr>
            <a:graphicFrameLocks noChangeAspect="1"/>
          </p:cNvGraphicFramePr>
          <p:nvPr/>
        </p:nvGraphicFramePr>
        <p:xfrm>
          <a:off x="5975351" y="5341938"/>
          <a:ext cx="284163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Equation" r:id="rId17" imgW="114300" imgH="76200" progId="Equation.3">
                  <p:embed/>
                </p:oleObj>
              </mc:Choice>
              <mc:Fallback>
                <p:oleObj name="Equation" r:id="rId17" imgW="114300" imgH="76200" progId="Equation.3">
                  <p:embed/>
                  <p:pic>
                    <p:nvPicPr>
                      <p:cNvPr id="2061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75351" y="5341938"/>
                        <a:ext cx="284163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7" name="Straight Connector 26"/>
          <p:cNvCxnSpPr>
            <a:cxnSpLocks noChangeShapeType="1"/>
          </p:cNvCxnSpPr>
          <p:nvPr/>
        </p:nvCxnSpPr>
        <p:spPr bwMode="auto">
          <a:xfrm>
            <a:off x="7424738" y="3841750"/>
            <a:ext cx="927100" cy="1588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" name="Straight Connector 29"/>
          <p:cNvCxnSpPr>
            <a:cxnSpLocks noChangeShapeType="1"/>
          </p:cNvCxnSpPr>
          <p:nvPr/>
        </p:nvCxnSpPr>
        <p:spPr bwMode="auto">
          <a:xfrm>
            <a:off x="8774113" y="3294064"/>
            <a:ext cx="927100" cy="1587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" name="Straight Connector 30"/>
          <p:cNvCxnSpPr>
            <a:cxnSpLocks noChangeShapeType="1"/>
          </p:cNvCxnSpPr>
          <p:nvPr/>
        </p:nvCxnSpPr>
        <p:spPr bwMode="auto">
          <a:xfrm>
            <a:off x="8774113" y="4378325"/>
            <a:ext cx="927100" cy="1588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Straight Connector 31"/>
          <p:cNvCxnSpPr>
            <a:cxnSpLocks noChangeShapeType="1"/>
          </p:cNvCxnSpPr>
          <p:nvPr/>
        </p:nvCxnSpPr>
        <p:spPr bwMode="auto">
          <a:xfrm rot="16200000" flipH="1">
            <a:off x="8295483" y="3899695"/>
            <a:ext cx="534987" cy="422275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" name="Straight Connector 34"/>
          <p:cNvCxnSpPr>
            <a:cxnSpLocks noChangeShapeType="1"/>
          </p:cNvCxnSpPr>
          <p:nvPr/>
        </p:nvCxnSpPr>
        <p:spPr bwMode="auto">
          <a:xfrm rot="5400000">
            <a:off x="8296276" y="3351213"/>
            <a:ext cx="534987" cy="420688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2067" name="Object 13"/>
          <p:cNvGraphicFramePr>
            <a:graphicFrameLocks noChangeAspect="1"/>
          </p:cNvGraphicFramePr>
          <p:nvPr/>
        </p:nvGraphicFramePr>
        <p:xfrm>
          <a:off x="8774113" y="2711451"/>
          <a:ext cx="1200150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Equation" r:id="rId19" imgW="482600" imgH="228600" progId="Equation.3">
                  <p:embed/>
                </p:oleObj>
              </mc:Choice>
              <mc:Fallback>
                <p:oleObj name="Equation" r:id="rId19" imgW="482600" imgH="228600" progId="Equation.3">
                  <p:embed/>
                  <p:pic>
                    <p:nvPicPr>
                      <p:cNvPr id="2067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74113" y="2711451"/>
                        <a:ext cx="1200150" cy="568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68" name="Object 14"/>
          <p:cNvGraphicFramePr>
            <a:graphicFrameLocks noChangeAspect="1"/>
          </p:cNvGraphicFramePr>
          <p:nvPr/>
        </p:nvGraphicFramePr>
        <p:xfrm>
          <a:off x="8774113" y="4379914"/>
          <a:ext cx="1198562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Equation" r:id="rId21" imgW="482600" imgH="228600" progId="Equation.3">
                  <p:embed/>
                </p:oleObj>
              </mc:Choice>
              <mc:Fallback>
                <p:oleObj name="Equation" r:id="rId21" imgW="482600" imgH="228600" progId="Equation.3">
                  <p:embed/>
                  <p:pic>
                    <p:nvPicPr>
                      <p:cNvPr id="2068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74113" y="4379914"/>
                        <a:ext cx="1198562" cy="568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graphicFrame>
        <p:nvGraphicFramePr>
          <p:cNvPr id="2070" name="Object 4"/>
          <p:cNvGraphicFramePr>
            <a:graphicFrameLocks noChangeAspect="1"/>
          </p:cNvGraphicFramePr>
          <p:nvPr/>
        </p:nvGraphicFramePr>
        <p:xfrm>
          <a:off x="2136776" y="3652839"/>
          <a:ext cx="2843213" cy="725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Equation" r:id="rId23" imgW="1143000" imgH="292100" progId="Equation.3">
                  <p:embed/>
                </p:oleObj>
              </mc:Choice>
              <mc:Fallback>
                <p:oleObj name="Equation" r:id="rId23" imgW="1143000" imgH="292100" progId="Equation.3">
                  <p:embed/>
                  <p:pic>
                    <p:nvPicPr>
                      <p:cNvPr id="207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6776" y="3652839"/>
                        <a:ext cx="2843213" cy="725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71" name="TextBox 25"/>
          <p:cNvSpPr txBox="1">
            <a:spLocks noChangeArrowheads="1"/>
          </p:cNvSpPr>
          <p:nvPr/>
        </p:nvSpPr>
        <p:spPr bwMode="auto">
          <a:xfrm>
            <a:off x="5516563" y="6508750"/>
            <a:ext cx="45386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M.W. Haverkort et al. PRL, 101, 026406 (2008)</a:t>
            </a:r>
          </a:p>
        </p:txBody>
      </p:sp>
      <p:pic>
        <p:nvPicPr>
          <p:cNvPr id="2072" name="Picture 1" descr="latex-image-1.pdf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3850" y="3625850"/>
            <a:ext cx="139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483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34" descr="plx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063" y="1647825"/>
            <a:ext cx="1905000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19" descr="plxz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063" y="4379913"/>
            <a:ext cx="1905000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3" descr="plx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063" y="4379913"/>
            <a:ext cx="1905000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32" descr="plm1x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350" y="4378325"/>
            <a:ext cx="1905000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31" descr="pl1x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350" y="1647825"/>
            <a:ext cx="1905000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400">
                <a:solidFill>
                  <a:srgbClr val="FFFFFF"/>
                </a:solidFill>
              </a:rPr>
              <a:t>Degenerate xy – xz orbital</a:t>
            </a: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graphicFrame>
        <p:nvGraphicFramePr>
          <p:cNvPr id="3080" name="Object 3"/>
          <p:cNvGraphicFramePr>
            <a:graphicFrameLocks noChangeAspect="1"/>
          </p:cNvGraphicFramePr>
          <p:nvPr/>
        </p:nvGraphicFramePr>
        <p:xfrm>
          <a:off x="2136776" y="990600"/>
          <a:ext cx="2936875" cy="725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Equation" r:id="rId7" imgW="1181100" imgH="292100" progId="Equation.3">
                  <p:embed/>
                </p:oleObj>
              </mc:Choice>
              <mc:Fallback>
                <p:oleObj name="Equation" r:id="rId7" imgW="1181100" imgH="292100" progId="Equation.3">
                  <p:embed/>
                  <p:pic>
                    <p:nvPicPr>
                      <p:cNvPr id="308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6776" y="990600"/>
                        <a:ext cx="2936875" cy="725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1" name="Object 4"/>
          <p:cNvGraphicFramePr>
            <a:graphicFrameLocks noChangeAspect="1"/>
          </p:cNvGraphicFramePr>
          <p:nvPr/>
        </p:nvGraphicFramePr>
        <p:xfrm>
          <a:off x="2136776" y="3652839"/>
          <a:ext cx="2843213" cy="725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Equation" r:id="rId9" imgW="1143000" imgH="292100" progId="Equation.3">
                  <p:embed/>
                </p:oleObj>
              </mc:Choice>
              <mc:Fallback>
                <p:oleObj name="Equation" r:id="rId9" imgW="1143000" imgH="292100" progId="Equation.3">
                  <p:embed/>
                  <p:pic>
                    <p:nvPicPr>
                      <p:cNvPr id="3081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6776" y="3652839"/>
                        <a:ext cx="2843213" cy="725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82" name="Picture 14" descr="plxz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063" y="1647825"/>
            <a:ext cx="1905000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083" name="Object 6"/>
          <p:cNvGraphicFramePr>
            <a:graphicFrameLocks noChangeAspect="1"/>
          </p:cNvGraphicFramePr>
          <p:nvPr/>
        </p:nvGraphicFramePr>
        <p:xfrm>
          <a:off x="3962401" y="2616200"/>
          <a:ext cx="379413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Equation" r:id="rId11" imgW="152400" imgH="127000" progId="Equation.3">
                  <p:embed/>
                </p:oleObj>
              </mc:Choice>
              <mc:Fallback>
                <p:oleObj name="Equation" r:id="rId11" imgW="152400" imgH="127000" progId="Equation.3">
                  <p:embed/>
                  <p:pic>
                    <p:nvPicPr>
                      <p:cNvPr id="3083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1" y="2616200"/>
                        <a:ext cx="379413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4" name="Object 7"/>
          <p:cNvGraphicFramePr>
            <a:graphicFrameLocks noChangeAspect="1"/>
          </p:cNvGraphicFramePr>
          <p:nvPr/>
        </p:nvGraphicFramePr>
        <p:xfrm>
          <a:off x="1992313" y="2711450"/>
          <a:ext cx="284162" cy="12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Equation" r:id="rId13" imgW="114300" imgH="50800" progId="Equation.3">
                  <p:embed/>
                </p:oleObj>
              </mc:Choice>
              <mc:Fallback>
                <p:oleObj name="Equation" r:id="rId13" imgW="114300" imgH="50800" progId="Equation.3">
                  <p:embed/>
                  <p:pic>
                    <p:nvPicPr>
                      <p:cNvPr id="3084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2313" y="2711450"/>
                        <a:ext cx="284162" cy="12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5" name="Object 8"/>
          <p:cNvGraphicFramePr>
            <a:graphicFrameLocks noChangeAspect="1"/>
          </p:cNvGraphicFramePr>
          <p:nvPr/>
        </p:nvGraphicFramePr>
        <p:xfrm>
          <a:off x="6022976" y="2679700"/>
          <a:ext cx="284163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Equation" r:id="rId15" imgW="114300" imgH="76200" progId="Equation.3">
                  <p:embed/>
                </p:oleObj>
              </mc:Choice>
              <mc:Fallback>
                <p:oleObj name="Equation" r:id="rId15" imgW="114300" imgH="76200" progId="Equation.3">
                  <p:embed/>
                  <p:pic>
                    <p:nvPicPr>
                      <p:cNvPr id="3085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22976" y="2679700"/>
                        <a:ext cx="284163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6" name="Object 6"/>
          <p:cNvGraphicFramePr>
            <a:graphicFrameLocks noChangeAspect="1"/>
          </p:cNvGraphicFramePr>
          <p:nvPr/>
        </p:nvGraphicFramePr>
        <p:xfrm>
          <a:off x="3914776" y="5278438"/>
          <a:ext cx="379413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Equation" r:id="rId17" imgW="152400" imgH="127000" progId="Equation.3">
                  <p:embed/>
                </p:oleObj>
              </mc:Choice>
              <mc:Fallback>
                <p:oleObj name="Equation" r:id="rId17" imgW="152400" imgH="127000" progId="Equation.3">
                  <p:embed/>
                  <p:pic>
                    <p:nvPicPr>
                      <p:cNvPr id="308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4776" y="5278438"/>
                        <a:ext cx="379413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7" name="Object 8"/>
          <p:cNvGraphicFramePr>
            <a:graphicFrameLocks noChangeAspect="1"/>
          </p:cNvGraphicFramePr>
          <p:nvPr/>
        </p:nvGraphicFramePr>
        <p:xfrm>
          <a:off x="5975351" y="5341938"/>
          <a:ext cx="284163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Equation" r:id="rId19" imgW="114300" imgH="76200" progId="Equation.3">
                  <p:embed/>
                </p:oleObj>
              </mc:Choice>
              <mc:Fallback>
                <p:oleObj name="Equation" r:id="rId19" imgW="114300" imgH="76200" progId="Equation.3">
                  <p:embed/>
                  <p:pic>
                    <p:nvPicPr>
                      <p:cNvPr id="3087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75351" y="5341938"/>
                        <a:ext cx="284163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4" name="Straight Connector 23"/>
          <p:cNvCxnSpPr>
            <a:cxnSpLocks noChangeShapeType="1"/>
          </p:cNvCxnSpPr>
          <p:nvPr/>
        </p:nvCxnSpPr>
        <p:spPr bwMode="auto">
          <a:xfrm>
            <a:off x="7424738" y="3841750"/>
            <a:ext cx="927100" cy="1588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Straight Connector 24"/>
          <p:cNvCxnSpPr>
            <a:cxnSpLocks noChangeShapeType="1"/>
          </p:cNvCxnSpPr>
          <p:nvPr/>
        </p:nvCxnSpPr>
        <p:spPr bwMode="auto">
          <a:xfrm>
            <a:off x="8774113" y="3294064"/>
            <a:ext cx="927100" cy="1587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Straight Connector 25"/>
          <p:cNvCxnSpPr>
            <a:cxnSpLocks noChangeShapeType="1"/>
          </p:cNvCxnSpPr>
          <p:nvPr/>
        </p:nvCxnSpPr>
        <p:spPr bwMode="auto">
          <a:xfrm>
            <a:off x="8774113" y="4378325"/>
            <a:ext cx="927100" cy="1588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Straight Connector 26"/>
          <p:cNvCxnSpPr>
            <a:cxnSpLocks noChangeShapeType="1"/>
          </p:cNvCxnSpPr>
          <p:nvPr/>
        </p:nvCxnSpPr>
        <p:spPr bwMode="auto">
          <a:xfrm rot="16200000" flipH="1">
            <a:off x="8295483" y="3899695"/>
            <a:ext cx="534987" cy="422275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Straight Connector 27"/>
          <p:cNvCxnSpPr>
            <a:cxnSpLocks noChangeShapeType="1"/>
          </p:cNvCxnSpPr>
          <p:nvPr/>
        </p:nvCxnSpPr>
        <p:spPr bwMode="auto">
          <a:xfrm rot="5400000">
            <a:off x="8296276" y="3351213"/>
            <a:ext cx="534987" cy="420688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3093" name="Object 13"/>
          <p:cNvGraphicFramePr>
            <a:graphicFrameLocks noChangeAspect="1"/>
          </p:cNvGraphicFramePr>
          <p:nvPr/>
        </p:nvGraphicFramePr>
        <p:xfrm>
          <a:off x="8774113" y="2711451"/>
          <a:ext cx="1200150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Equation" r:id="rId21" imgW="482600" imgH="228600" progId="Equation.3">
                  <p:embed/>
                </p:oleObj>
              </mc:Choice>
              <mc:Fallback>
                <p:oleObj name="Equation" r:id="rId21" imgW="482600" imgH="228600" progId="Equation.3">
                  <p:embed/>
                  <p:pic>
                    <p:nvPicPr>
                      <p:cNvPr id="3093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74113" y="2711451"/>
                        <a:ext cx="1200150" cy="568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94" name="Object 14"/>
          <p:cNvGraphicFramePr>
            <a:graphicFrameLocks noChangeAspect="1"/>
          </p:cNvGraphicFramePr>
          <p:nvPr/>
        </p:nvGraphicFramePr>
        <p:xfrm>
          <a:off x="8774113" y="4379914"/>
          <a:ext cx="1198562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Equation" r:id="rId23" imgW="482600" imgH="228600" progId="Equation.3">
                  <p:embed/>
                </p:oleObj>
              </mc:Choice>
              <mc:Fallback>
                <p:oleObj name="Equation" r:id="rId23" imgW="482600" imgH="228600" progId="Equation.3">
                  <p:embed/>
                  <p:pic>
                    <p:nvPicPr>
                      <p:cNvPr id="3094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74113" y="4379914"/>
                        <a:ext cx="1198562" cy="568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95" name="TextBox 35"/>
          <p:cNvSpPr txBox="1">
            <a:spLocks noChangeArrowheads="1"/>
          </p:cNvSpPr>
          <p:nvPr/>
        </p:nvSpPr>
        <p:spPr bwMode="auto">
          <a:xfrm>
            <a:off x="5516563" y="6508750"/>
            <a:ext cx="45386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M.W. Haverkort et al. PRL, 101, 026406 (2008)</a:t>
            </a:r>
          </a:p>
        </p:txBody>
      </p:sp>
      <p:pic>
        <p:nvPicPr>
          <p:cNvPr id="3096" name="Picture 36" descr="latex-image-1.pdf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3850" y="3625850"/>
            <a:ext cx="139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6256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7" name="Picture 12" descr="plSOC_Dist_0.00_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714" y="1017589"/>
            <a:ext cx="1406525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78" name="Picture 23" descr="plSOC_Dist_0.00_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564" y="1017589"/>
            <a:ext cx="1406525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</a:rPr>
              <a:t>Degenerate t</a:t>
            </a:r>
            <a:r>
              <a:rPr lang="en-US" sz="2400" baseline="-25000" dirty="0">
                <a:solidFill>
                  <a:schemeClr val="lt1"/>
                </a:solidFill>
              </a:rPr>
              <a:t>2g</a:t>
            </a:r>
            <a:r>
              <a:rPr lang="en-US" sz="2400" dirty="0">
                <a:solidFill>
                  <a:schemeClr val="lt1"/>
                </a:solidFill>
              </a:rPr>
              <a:t> </a:t>
            </a:r>
            <a:r>
              <a:rPr lang="en-US" sz="2400" dirty="0" err="1">
                <a:solidFill>
                  <a:schemeClr val="lt1"/>
                </a:solidFill>
              </a:rPr>
              <a:t>orbitals</a:t>
            </a:r>
            <a:endParaRPr lang="en-US" sz="2400" dirty="0">
              <a:solidFill>
                <a:schemeClr val="lt1"/>
              </a:solidFill>
            </a:endParaRPr>
          </a:p>
        </p:txBody>
      </p:sp>
      <p:pic>
        <p:nvPicPr>
          <p:cNvPr id="178180" name="Picture 8" descr="plSOC_Dist_0.00_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8" t="21153" r="14172" b="21153"/>
          <a:stretch>
            <a:fillRect/>
          </a:stretch>
        </p:blipFill>
        <p:spPr bwMode="auto">
          <a:xfrm>
            <a:off x="7704138" y="4902201"/>
            <a:ext cx="1784350" cy="171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81" name="Picture 7" descr="plSOC_Dist_0.00_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8" t="21153" r="23622" b="21153"/>
          <a:stretch>
            <a:fillRect/>
          </a:stretch>
        </p:blipFill>
        <p:spPr bwMode="auto">
          <a:xfrm>
            <a:off x="9450388" y="4902201"/>
            <a:ext cx="1217612" cy="171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82" name="Picture 9" descr="plSOC_Dist_0.00_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8" t="21153" r="14172" b="21153"/>
          <a:stretch>
            <a:fillRect/>
          </a:stretch>
        </p:blipFill>
        <p:spPr bwMode="auto">
          <a:xfrm>
            <a:off x="5919788" y="4902201"/>
            <a:ext cx="1784350" cy="171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83" name="Picture 10" descr="plSOC_Dist_0.00_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2" t="21153" r="23622" b="21153"/>
          <a:stretch>
            <a:fillRect/>
          </a:stretch>
        </p:blipFill>
        <p:spPr bwMode="auto">
          <a:xfrm>
            <a:off x="4511676" y="4902201"/>
            <a:ext cx="1408113" cy="171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Connector 13"/>
          <p:cNvCxnSpPr>
            <a:cxnSpLocks noChangeShapeType="1"/>
          </p:cNvCxnSpPr>
          <p:nvPr/>
        </p:nvCxnSpPr>
        <p:spPr bwMode="auto">
          <a:xfrm>
            <a:off x="1674813" y="4195764"/>
            <a:ext cx="927100" cy="1587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Connector 15"/>
          <p:cNvCxnSpPr>
            <a:cxnSpLocks noChangeShapeType="1"/>
          </p:cNvCxnSpPr>
          <p:nvPr/>
        </p:nvCxnSpPr>
        <p:spPr bwMode="auto">
          <a:xfrm>
            <a:off x="2986089" y="5721350"/>
            <a:ext cx="1525587" cy="1588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Connector 16"/>
          <p:cNvCxnSpPr>
            <a:cxnSpLocks noChangeShapeType="1"/>
          </p:cNvCxnSpPr>
          <p:nvPr/>
        </p:nvCxnSpPr>
        <p:spPr bwMode="auto">
          <a:xfrm rot="16200000" flipH="1">
            <a:off x="2031208" y="4766470"/>
            <a:ext cx="1525587" cy="384175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Connector 17"/>
          <p:cNvCxnSpPr>
            <a:cxnSpLocks noChangeShapeType="1"/>
          </p:cNvCxnSpPr>
          <p:nvPr/>
        </p:nvCxnSpPr>
        <p:spPr bwMode="auto">
          <a:xfrm rot="5400000">
            <a:off x="1579563" y="2789238"/>
            <a:ext cx="2425700" cy="38735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Straight Connector 24"/>
          <p:cNvCxnSpPr>
            <a:cxnSpLocks noChangeShapeType="1"/>
          </p:cNvCxnSpPr>
          <p:nvPr/>
        </p:nvCxnSpPr>
        <p:spPr bwMode="auto">
          <a:xfrm>
            <a:off x="2986089" y="1770064"/>
            <a:ext cx="3292475" cy="1587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8189" name="TextBox 33"/>
          <p:cNvSpPr txBox="1">
            <a:spLocks noChangeArrowheads="1"/>
          </p:cNvSpPr>
          <p:nvPr/>
        </p:nvSpPr>
        <p:spPr bwMode="auto">
          <a:xfrm>
            <a:off x="2986089" y="1308101"/>
            <a:ext cx="1184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400"/>
              <a:t>Doublet</a:t>
            </a:r>
          </a:p>
        </p:txBody>
      </p:sp>
      <p:sp>
        <p:nvSpPr>
          <p:cNvPr id="178190" name="TextBox 34"/>
          <p:cNvSpPr txBox="1">
            <a:spLocks noChangeArrowheads="1"/>
          </p:cNvSpPr>
          <p:nvPr/>
        </p:nvSpPr>
        <p:spPr bwMode="auto">
          <a:xfrm>
            <a:off x="2986088" y="5273676"/>
            <a:ext cx="1162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400"/>
              <a:t>Quartet</a:t>
            </a: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pic>
        <p:nvPicPr>
          <p:cNvPr id="178192" name="Picture 2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588" y="2347913"/>
            <a:ext cx="15875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93" name="Picture 3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100" y="2355850"/>
            <a:ext cx="13462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94" name="Picture 4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900" y="4108450"/>
            <a:ext cx="13462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95" name="Picture 14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475" y="4108450"/>
            <a:ext cx="15240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96" name="Picture 20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138" y="4108450"/>
            <a:ext cx="15748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97" name="Picture 21" descr="latex-image-1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4108450"/>
            <a:ext cx="15875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543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</a:rPr>
              <a:t>t</a:t>
            </a:r>
            <a:r>
              <a:rPr lang="en-US" sz="2400" baseline="-25000" dirty="0">
                <a:solidFill>
                  <a:schemeClr val="lt1"/>
                </a:solidFill>
              </a:rPr>
              <a:t>2g</a:t>
            </a:r>
            <a:r>
              <a:rPr lang="en-US" sz="2400" dirty="0">
                <a:solidFill>
                  <a:schemeClr val="lt1"/>
                </a:solidFill>
              </a:rPr>
              <a:t> electron in a magnetic field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pic>
        <p:nvPicPr>
          <p:cNvPr id="179203" name="Picture 1" descr="plM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75" y="1308100"/>
            <a:ext cx="4572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04" name="Picture 2" descr="plM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75" y="3670300"/>
            <a:ext cx="4572000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05" name="Picture 7" descr="plSOC_Dist_0.00_6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464" y="990601"/>
            <a:ext cx="1406525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06" name="Picture 8" descr="plSOC_Dist_0.00_5.pn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514" y="2041526"/>
            <a:ext cx="1406525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07" name="Picture 9" descr="plSOC_Dist_0.00_2.pn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439" y="4203701"/>
            <a:ext cx="1284287" cy="123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08" name="Picture 10" descr="plSOC_Dist_0.00_1.png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0888" y="4203701"/>
            <a:ext cx="876300" cy="123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09" name="Picture 11" descr="plSOC_Dist_0.00_3.pn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514" y="4203701"/>
            <a:ext cx="1284287" cy="123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10" name="Picture 12" descr="plSOC_Dist_0.00_4.png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139" y="4203701"/>
            <a:ext cx="1012825" cy="123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ounded Rectangle 13"/>
          <p:cNvSpPr>
            <a:spLocks noChangeArrowheads="1"/>
          </p:cNvSpPr>
          <p:nvPr/>
        </p:nvSpPr>
        <p:spPr bwMode="auto">
          <a:xfrm>
            <a:off x="7710489" y="2857500"/>
            <a:ext cx="2776537" cy="863600"/>
          </a:xfrm>
          <a:prstGeom prst="roundRect">
            <a:avLst>
              <a:gd name="adj" fmla="val 7597"/>
            </a:avLst>
          </a:prstGeom>
          <a:gradFill rotWithShape="1">
            <a:gsLst>
              <a:gs pos="0">
                <a:srgbClr val="C6D9F1"/>
              </a:gs>
              <a:gs pos="100000">
                <a:srgbClr val="558ED5"/>
              </a:gs>
            </a:gsLst>
            <a:lin ang="270000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sz="2000" dirty="0"/>
              <a:t>The quartet does not react to a magnetic field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0555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5" name="Picture 18" descr="Orbd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89" y="1282700"/>
            <a:ext cx="2435225" cy="278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</a:rPr>
              <a:t>t</a:t>
            </a:r>
            <a:r>
              <a:rPr lang="en-US" sz="2400" baseline="-25000" dirty="0">
                <a:solidFill>
                  <a:schemeClr val="lt1"/>
                </a:solidFill>
              </a:rPr>
              <a:t>2g</a:t>
            </a:r>
            <a:r>
              <a:rPr lang="en-US" sz="2400" dirty="0">
                <a:solidFill>
                  <a:schemeClr val="lt1"/>
                </a:solidFill>
              </a:rPr>
              <a:t> electron in a magnetic field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pic>
        <p:nvPicPr>
          <p:cNvPr id="180228" name="Picture 4" descr="MHYlm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225" y="3322639"/>
            <a:ext cx="9144000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29" name="Picture 14" descr="Orbdm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889" y="1282700"/>
            <a:ext cx="2435225" cy="278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30" name="Picture 15" descr="Orbd0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489" y="1339850"/>
            <a:ext cx="2433637" cy="278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31" name="Picture 16" descr="Orbd2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289" y="1282700"/>
            <a:ext cx="2435225" cy="278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32" name="Picture 17" descr="Orbdm1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76" y="1282700"/>
            <a:ext cx="2435225" cy="278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511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</a:rPr>
              <a:t>t</a:t>
            </a:r>
            <a:r>
              <a:rPr lang="en-US" sz="2400" baseline="-25000" dirty="0">
                <a:solidFill>
                  <a:schemeClr val="lt1"/>
                </a:solidFill>
              </a:rPr>
              <a:t>2g</a:t>
            </a:r>
            <a:r>
              <a:rPr lang="en-US" sz="2400" dirty="0">
                <a:solidFill>
                  <a:schemeClr val="lt1"/>
                </a:solidFill>
              </a:rPr>
              <a:t> electron in a magnetic field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pic>
        <p:nvPicPr>
          <p:cNvPr id="181251" name="Picture 2" descr="MHt2g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2832100"/>
            <a:ext cx="893445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2" name="Picture 7" descr="plxy.pn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1425" y="1216025"/>
            <a:ext cx="1905000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3" name="Picture 8" descr="plxz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925" y="1216025"/>
            <a:ext cx="1905000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4" name="Picture 9" descr="plyz.p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825" y="1216025"/>
            <a:ext cx="1905000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456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400">
                <a:solidFill>
                  <a:srgbClr val="FFFFFF"/>
                </a:solidFill>
              </a:rPr>
              <a:t>Magnetic fields – with spin-orbit coupling : p-shell</a:t>
            </a:r>
            <a:endParaRPr lang="en-US" altLang="en-US" sz="2400">
              <a:solidFill>
                <a:srgbClr val="B7DEE8"/>
              </a:solidFill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pic>
        <p:nvPicPr>
          <p:cNvPr id="120835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75" y="1179513"/>
            <a:ext cx="34163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6" name="Picture 1" descr="plEnlevpBldot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75" y="1895475"/>
            <a:ext cx="4572000" cy="452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>
            <a:spLocks noChangeArrowheads="1"/>
          </p:cNvSpPr>
          <p:nvPr/>
        </p:nvSpPr>
        <p:spPr bwMode="auto">
          <a:xfrm>
            <a:off x="1666876" y="1662114"/>
            <a:ext cx="2435225" cy="1093787"/>
          </a:xfrm>
          <a:prstGeom prst="roundRect">
            <a:avLst>
              <a:gd name="adj" fmla="val 9523"/>
            </a:avLst>
          </a:prstGeom>
          <a:gradFill rotWithShape="1">
            <a:gsLst>
              <a:gs pos="0">
                <a:srgbClr val="C6D9F1"/>
              </a:gs>
              <a:gs pos="100000">
                <a:srgbClr val="558ED5"/>
              </a:gs>
            </a:gsLst>
            <a:lin ang="270000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sz="2000" dirty="0"/>
              <a:t>Eigen-values as a function of magnetic field strength</a:t>
            </a:r>
          </a:p>
          <a:p>
            <a:pPr>
              <a:defRPr/>
            </a:pPr>
            <a:endParaRPr lang="en-US" sz="2000" dirty="0"/>
          </a:p>
        </p:txBody>
      </p:sp>
      <p:pic>
        <p:nvPicPr>
          <p:cNvPr id="120838" name="Picture 12" descr="plpjjz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00" y="2533650"/>
            <a:ext cx="935038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9" name="Picture 14" descr="plpjjz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063" y="1984375"/>
            <a:ext cx="87630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40" name="Picture 15" descr="plpjjz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01" y="1212850"/>
            <a:ext cx="1179513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41" name="Picture 16" descr="plpjjz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89" y="3438525"/>
            <a:ext cx="1196975" cy="154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42" name="Picture 2" descr="MHjjzthreehalf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438" y="1128714"/>
            <a:ext cx="3757612" cy="152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43" name="Picture 18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475" y="1309688"/>
            <a:ext cx="6223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348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</a:rPr>
              <a:t>t</a:t>
            </a:r>
            <a:r>
              <a:rPr lang="en-US" sz="2400" baseline="-25000" dirty="0">
                <a:solidFill>
                  <a:schemeClr val="lt1"/>
                </a:solidFill>
              </a:rPr>
              <a:t>2g</a:t>
            </a:r>
            <a:r>
              <a:rPr lang="en-US" sz="2400" dirty="0">
                <a:solidFill>
                  <a:schemeClr val="lt1"/>
                </a:solidFill>
              </a:rPr>
              <a:t> electron in a magnetic field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pic>
        <p:nvPicPr>
          <p:cNvPr id="182275" name="Picture 2" descr="MHt2gjeff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76" y="3038475"/>
            <a:ext cx="8010525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276" name="Picture 7" descr="plSOC_Dist_0.00_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5714" y="2060575"/>
            <a:ext cx="801687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277" name="Picture 8" descr="plSOC_Dist_0.00_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164" y="2060575"/>
            <a:ext cx="801687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278" name="Picture 9" descr="plSOC_Dist_0.00_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975" y="2060575"/>
            <a:ext cx="101600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279" name="Picture 10" descr="plSOC_Dist_0.00_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925" y="2060575"/>
            <a:ext cx="693738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280" name="Picture 11" descr="plSOC_Dist_0.00_3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339" y="2060575"/>
            <a:ext cx="1017587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281" name="Picture 12" descr="plSOC_Dist_0.00_4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314" y="2060575"/>
            <a:ext cx="801687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114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7" name="Picture 12" descr="plSOC_Dist_0.00_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714" y="1017589"/>
            <a:ext cx="1406525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298" name="Picture 23" descr="plSOC_Dist_0.00_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564" y="1017589"/>
            <a:ext cx="1406525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</a:rPr>
              <a:t>Degenerate t</a:t>
            </a:r>
            <a:r>
              <a:rPr lang="en-US" sz="2400" baseline="-25000" dirty="0">
                <a:solidFill>
                  <a:schemeClr val="lt1"/>
                </a:solidFill>
              </a:rPr>
              <a:t>2g</a:t>
            </a:r>
            <a:r>
              <a:rPr lang="en-US" sz="2400" dirty="0">
                <a:solidFill>
                  <a:schemeClr val="lt1"/>
                </a:solidFill>
              </a:rPr>
              <a:t> </a:t>
            </a:r>
            <a:r>
              <a:rPr lang="en-US" sz="2400" dirty="0" err="1">
                <a:solidFill>
                  <a:schemeClr val="lt1"/>
                </a:solidFill>
              </a:rPr>
              <a:t>orbitals</a:t>
            </a:r>
            <a:endParaRPr lang="en-US" sz="2400" dirty="0">
              <a:solidFill>
                <a:schemeClr val="lt1"/>
              </a:solidFill>
            </a:endParaRPr>
          </a:p>
        </p:txBody>
      </p:sp>
      <p:pic>
        <p:nvPicPr>
          <p:cNvPr id="183300" name="Picture 8" descr="plSOC_Dist_0.00_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8" t="21153" r="14172" b="21153"/>
          <a:stretch>
            <a:fillRect/>
          </a:stretch>
        </p:blipFill>
        <p:spPr bwMode="auto">
          <a:xfrm>
            <a:off x="7704138" y="4902201"/>
            <a:ext cx="1784350" cy="171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301" name="Picture 7" descr="plSOC_Dist_0.00_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8" t="21153" r="23622" b="21153"/>
          <a:stretch>
            <a:fillRect/>
          </a:stretch>
        </p:blipFill>
        <p:spPr bwMode="auto">
          <a:xfrm>
            <a:off x="9450388" y="4902201"/>
            <a:ext cx="1217612" cy="171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302" name="Picture 9" descr="plSOC_Dist_0.00_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8" t="21153" r="14172" b="21153"/>
          <a:stretch>
            <a:fillRect/>
          </a:stretch>
        </p:blipFill>
        <p:spPr bwMode="auto">
          <a:xfrm>
            <a:off x="5919788" y="4902201"/>
            <a:ext cx="1784350" cy="171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303" name="Picture 10" descr="plSOC_Dist_0.00_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2" t="21153" r="23622" b="21153"/>
          <a:stretch>
            <a:fillRect/>
          </a:stretch>
        </p:blipFill>
        <p:spPr bwMode="auto">
          <a:xfrm>
            <a:off x="4511676" y="4902201"/>
            <a:ext cx="1408113" cy="171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Connector 13"/>
          <p:cNvCxnSpPr>
            <a:cxnSpLocks noChangeShapeType="1"/>
          </p:cNvCxnSpPr>
          <p:nvPr/>
        </p:nvCxnSpPr>
        <p:spPr bwMode="auto">
          <a:xfrm>
            <a:off x="1674813" y="4195764"/>
            <a:ext cx="927100" cy="1587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Connector 15"/>
          <p:cNvCxnSpPr>
            <a:cxnSpLocks noChangeShapeType="1"/>
          </p:cNvCxnSpPr>
          <p:nvPr/>
        </p:nvCxnSpPr>
        <p:spPr bwMode="auto">
          <a:xfrm>
            <a:off x="2986089" y="5721350"/>
            <a:ext cx="1525587" cy="1588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Connector 16"/>
          <p:cNvCxnSpPr>
            <a:cxnSpLocks noChangeShapeType="1"/>
          </p:cNvCxnSpPr>
          <p:nvPr/>
        </p:nvCxnSpPr>
        <p:spPr bwMode="auto">
          <a:xfrm rot="16200000" flipH="1">
            <a:off x="2031208" y="4766470"/>
            <a:ext cx="1525587" cy="384175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Connector 17"/>
          <p:cNvCxnSpPr>
            <a:cxnSpLocks noChangeShapeType="1"/>
          </p:cNvCxnSpPr>
          <p:nvPr/>
        </p:nvCxnSpPr>
        <p:spPr bwMode="auto">
          <a:xfrm rot="5400000">
            <a:off x="1579563" y="2789238"/>
            <a:ext cx="2425700" cy="38735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Straight Connector 24"/>
          <p:cNvCxnSpPr>
            <a:cxnSpLocks noChangeShapeType="1"/>
          </p:cNvCxnSpPr>
          <p:nvPr/>
        </p:nvCxnSpPr>
        <p:spPr bwMode="auto">
          <a:xfrm>
            <a:off x="2986089" y="1770064"/>
            <a:ext cx="3292475" cy="1587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3309" name="TextBox 33"/>
          <p:cNvSpPr txBox="1">
            <a:spLocks noChangeArrowheads="1"/>
          </p:cNvSpPr>
          <p:nvPr/>
        </p:nvSpPr>
        <p:spPr bwMode="auto">
          <a:xfrm>
            <a:off x="2986089" y="1308101"/>
            <a:ext cx="1184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400"/>
              <a:t>Doublet</a:t>
            </a:r>
          </a:p>
        </p:txBody>
      </p:sp>
      <p:sp>
        <p:nvSpPr>
          <p:cNvPr id="183310" name="TextBox 34"/>
          <p:cNvSpPr txBox="1">
            <a:spLocks noChangeArrowheads="1"/>
          </p:cNvSpPr>
          <p:nvPr/>
        </p:nvSpPr>
        <p:spPr bwMode="auto">
          <a:xfrm>
            <a:off x="2986088" y="5273676"/>
            <a:ext cx="1162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400"/>
              <a:t>Quartet</a:t>
            </a: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pic>
        <p:nvPicPr>
          <p:cNvPr id="183312" name="Picture 2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588" y="2347913"/>
            <a:ext cx="15875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313" name="Picture 3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100" y="2355850"/>
            <a:ext cx="13462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314" name="Picture 4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900" y="4108450"/>
            <a:ext cx="13462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315" name="Picture 14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475" y="4108450"/>
            <a:ext cx="15240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316" name="Picture 20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138" y="4108450"/>
            <a:ext cx="15748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317" name="Picture 21" descr="latex-image-1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4108450"/>
            <a:ext cx="15875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655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400">
                <a:solidFill>
                  <a:srgbClr val="FFFFFF"/>
                </a:solidFill>
              </a:rPr>
              <a:t>Effective moment of doublet and quartet – g-factor</a:t>
            </a:r>
            <a:endParaRPr lang="en-US" altLang="en-US" sz="2400">
              <a:solidFill>
                <a:srgbClr val="B7DEE8"/>
              </a:solidFill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sp>
        <p:nvSpPr>
          <p:cNvPr id="4" name="Rounded Rectangle 3"/>
          <p:cNvSpPr>
            <a:spLocks noChangeArrowheads="1"/>
          </p:cNvSpPr>
          <p:nvPr/>
        </p:nvSpPr>
        <p:spPr bwMode="auto">
          <a:xfrm>
            <a:off x="2136776" y="1149350"/>
            <a:ext cx="3275013" cy="863600"/>
          </a:xfrm>
          <a:prstGeom prst="roundRect">
            <a:avLst>
              <a:gd name="adj" fmla="val 17889"/>
            </a:avLst>
          </a:prstGeom>
          <a:gradFill rotWithShape="1">
            <a:gsLst>
              <a:gs pos="0">
                <a:srgbClr val="C6D9F1"/>
              </a:gs>
              <a:gs pos="100000">
                <a:srgbClr val="558ED5"/>
              </a:gs>
            </a:gsLst>
            <a:lin ang="270000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sz="2000" dirty="0"/>
              <a:t>Define: </a:t>
            </a:r>
            <a:endParaRPr lang="en-US" sz="2000" dirty="0"/>
          </a:p>
        </p:txBody>
      </p:sp>
      <p:pic>
        <p:nvPicPr>
          <p:cNvPr id="184324" name="Picture 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388" y="1257300"/>
            <a:ext cx="18542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MHt2gjeff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76" y="3038475"/>
            <a:ext cx="8010525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plSOC_Dist_0.00_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5714" y="2060575"/>
            <a:ext cx="801687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plSOC_Dist_0.00_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164" y="2060575"/>
            <a:ext cx="801687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plSOC_Dist_0.00_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975" y="2060575"/>
            <a:ext cx="101600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plSOC_Dist_0.00_1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925" y="2060575"/>
            <a:ext cx="693738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plSOC_Dist_0.00_3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339" y="2060575"/>
            <a:ext cx="1017587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plSOC_Dist_0.00_4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314" y="2060575"/>
            <a:ext cx="801687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1257300"/>
            <a:ext cx="21209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3029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400">
                <a:solidFill>
                  <a:srgbClr val="FFFFFF"/>
                </a:solidFill>
              </a:rPr>
              <a:t>Effective moment of doublet and quartet – g-factor</a:t>
            </a:r>
            <a:endParaRPr lang="en-US" altLang="en-US" sz="2400">
              <a:solidFill>
                <a:srgbClr val="B7DEE8"/>
              </a:solidFill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sp>
        <p:nvSpPr>
          <p:cNvPr id="4" name="Rounded Rectangle 3"/>
          <p:cNvSpPr>
            <a:spLocks noChangeArrowheads="1"/>
          </p:cNvSpPr>
          <p:nvPr/>
        </p:nvSpPr>
        <p:spPr bwMode="auto">
          <a:xfrm>
            <a:off x="2136776" y="1149350"/>
            <a:ext cx="3275013" cy="863600"/>
          </a:xfrm>
          <a:prstGeom prst="roundRect">
            <a:avLst>
              <a:gd name="adj" fmla="val 17889"/>
            </a:avLst>
          </a:prstGeom>
          <a:gradFill rotWithShape="1">
            <a:gsLst>
              <a:gs pos="0">
                <a:srgbClr val="C6D9F1"/>
              </a:gs>
              <a:gs pos="100000">
                <a:srgbClr val="558ED5"/>
              </a:gs>
            </a:gsLst>
            <a:lin ang="270000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sz="2000" dirty="0"/>
              <a:t>Define: </a:t>
            </a:r>
            <a:endParaRPr lang="en-US" sz="2000" dirty="0"/>
          </a:p>
        </p:txBody>
      </p:sp>
      <p:pic>
        <p:nvPicPr>
          <p:cNvPr id="185348" name="Picture 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388" y="1257300"/>
            <a:ext cx="18542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349" name="Picture 8" descr="plSOC_Dist_0.00_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614" y="2343151"/>
            <a:ext cx="574675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350" name="Picture 9" descr="plSOC_Dist_0.00_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964" y="2343151"/>
            <a:ext cx="574675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351" name="Picture 10" descr="plSOC_Dist_0.00_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888" y="2343151"/>
            <a:ext cx="728662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352" name="Picture 11" descr="plSOC_Dist_0.00_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425" y="2343151"/>
            <a:ext cx="496888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353" name="Picture 12" descr="plSOC_Dist_0.00_3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638" y="2336801"/>
            <a:ext cx="7302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354" name="Picture 13" descr="plSOC_Dist_0.00_4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314" y="2336801"/>
            <a:ext cx="5746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355" name="Picture 4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1257300"/>
            <a:ext cx="21209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356" name="Picture 14" descr="MJzt2gjeff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014" y="3046413"/>
            <a:ext cx="5995987" cy="343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794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400">
                <a:solidFill>
                  <a:srgbClr val="FFFFFF"/>
                </a:solidFill>
              </a:rPr>
              <a:t>Effective moment of doublet and quartet – g-factor</a:t>
            </a:r>
            <a:endParaRPr lang="en-US" altLang="en-US" sz="2400">
              <a:solidFill>
                <a:srgbClr val="B7DEE8"/>
              </a:solidFill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sp>
        <p:nvSpPr>
          <p:cNvPr id="4" name="Rounded Rectangle 3"/>
          <p:cNvSpPr>
            <a:spLocks noChangeArrowheads="1"/>
          </p:cNvSpPr>
          <p:nvPr/>
        </p:nvSpPr>
        <p:spPr bwMode="auto">
          <a:xfrm>
            <a:off x="2136776" y="1149350"/>
            <a:ext cx="3275013" cy="863600"/>
          </a:xfrm>
          <a:prstGeom prst="roundRect">
            <a:avLst>
              <a:gd name="adj" fmla="val 17889"/>
            </a:avLst>
          </a:prstGeom>
          <a:gradFill rotWithShape="1">
            <a:gsLst>
              <a:gs pos="0">
                <a:srgbClr val="C6D9F1"/>
              </a:gs>
              <a:gs pos="100000">
                <a:srgbClr val="558ED5"/>
              </a:gs>
            </a:gsLst>
            <a:lin ang="270000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sz="2000" dirty="0"/>
              <a:t>Define: </a:t>
            </a:r>
            <a:endParaRPr lang="en-US" sz="2000" dirty="0"/>
          </a:p>
        </p:txBody>
      </p:sp>
      <p:pic>
        <p:nvPicPr>
          <p:cNvPr id="186372" name="Picture 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388" y="1257300"/>
            <a:ext cx="18542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73" name="Picture 7" descr="MHt2gjeff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76" y="3038475"/>
            <a:ext cx="8010525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74" name="Picture 8" descr="plSOC_Dist_0.00_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5714" y="2060575"/>
            <a:ext cx="801687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75" name="Picture 9" descr="plSOC_Dist_0.00_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164" y="2060575"/>
            <a:ext cx="801687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76" name="Picture 10" descr="plSOC_Dist_0.00_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975" y="2060575"/>
            <a:ext cx="101600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77" name="Picture 11" descr="plSOC_Dist_0.00_1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925" y="2060575"/>
            <a:ext cx="693738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78" name="Picture 12" descr="plSOC_Dist_0.00_3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339" y="2060575"/>
            <a:ext cx="1017587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79" name="Picture 13" descr="plSOC_Dist_0.00_4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314" y="2060575"/>
            <a:ext cx="801687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80" name="Picture 14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1257300"/>
            <a:ext cx="21209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3476625" y="3619500"/>
            <a:ext cx="3276600" cy="1955800"/>
            <a:chOff x="1952975" y="3619500"/>
            <a:chExt cx="3275755" cy="1955800"/>
          </a:xfrm>
        </p:grpSpPr>
        <p:sp>
          <p:nvSpPr>
            <p:cNvPr id="16" name="Rounded Rectangle 15"/>
            <p:cNvSpPr>
              <a:spLocks noChangeArrowheads="1"/>
            </p:cNvSpPr>
            <p:nvPr/>
          </p:nvSpPr>
          <p:spPr bwMode="auto">
            <a:xfrm>
              <a:off x="1952975" y="3619500"/>
              <a:ext cx="3275755" cy="1955800"/>
            </a:xfrm>
            <a:prstGeom prst="roundRect">
              <a:avLst>
                <a:gd name="adj" fmla="val 17889"/>
              </a:avLst>
            </a:prstGeom>
            <a:gradFill rotWithShape="1">
              <a:gsLst>
                <a:gs pos="0">
                  <a:srgbClr val="C6D9F1"/>
                </a:gs>
                <a:gs pos="100000">
                  <a:srgbClr val="558ED5"/>
                </a:gs>
              </a:gsLst>
              <a:lin ang="270000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000" dirty="0"/>
            </a:p>
          </p:txBody>
        </p:sp>
        <p:pic>
          <p:nvPicPr>
            <p:cNvPr id="186386" name="Picture 2" descr="latex-image-1.pdf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9700" y="4318000"/>
              <a:ext cx="2057400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7118350" y="5451475"/>
            <a:ext cx="2781300" cy="939800"/>
            <a:chOff x="5594350" y="5451475"/>
            <a:chExt cx="2781300" cy="939800"/>
          </a:xfrm>
        </p:grpSpPr>
        <p:sp>
          <p:nvSpPr>
            <p:cNvPr id="18" name="Rounded Rectangle 17"/>
            <p:cNvSpPr>
              <a:spLocks noChangeArrowheads="1"/>
            </p:cNvSpPr>
            <p:nvPr/>
          </p:nvSpPr>
          <p:spPr bwMode="auto">
            <a:xfrm>
              <a:off x="5594350" y="5451475"/>
              <a:ext cx="2781300" cy="939800"/>
            </a:xfrm>
            <a:prstGeom prst="roundRect">
              <a:avLst>
                <a:gd name="adj" fmla="val 17889"/>
              </a:avLst>
            </a:prstGeom>
            <a:gradFill rotWithShape="1">
              <a:gsLst>
                <a:gs pos="0">
                  <a:srgbClr val="C6D9F1"/>
                </a:gs>
                <a:gs pos="100000">
                  <a:srgbClr val="558ED5"/>
                </a:gs>
              </a:gsLst>
              <a:lin ang="270000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000" dirty="0"/>
            </a:p>
          </p:txBody>
        </p:sp>
        <p:pic>
          <p:nvPicPr>
            <p:cNvPr id="186384" name="Picture 19" descr="latex-image-1.pdf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9300" y="5676900"/>
              <a:ext cx="2400300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30416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3" name="Picture 19" descr="plSOC_Dist_0.00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2693988"/>
            <a:ext cx="1905000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7394" name="Picture 20" descr="plSOC_Dist_0.00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4603750"/>
            <a:ext cx="1905000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7395" name="Picture 21" descr="plSOC_Dist_0.00_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603750"/>
            <a:ext cx="1905000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7396" name="Picture 22" descr="plSOC_Dist_0.00_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730500"/>
            <a:ext cx="1905000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7397" name="Picture 23" descr="plSOC_Dist_0.00_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730250"/>
            <a:ext cx="1905000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7398" name="Picture 24" descr="plSOC_Dist_0.00_6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727075"/>
            <a:ext cx="1905000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pic>
        <p:nvPicPr>
          <p:cNvPr id="187400" name="Picture 3" descr="EnLev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275" y="990601"/>
            <a:ext cx="5507038" cy="548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400">
                <a:solidFill>
                  <a:srgbClr val="FFFFFF"/>
                </a:solidFill>
              </a:rPr>
              <a:t>t</a:t>
            </a:r>
            <a:r>
              <a:rPr lang="en-US" altLang="en-US" sz="2400" baseline="-25000">
                <a:solidFill>
                  <a:srgbClr val="FFFFFF"/>
                </a:solidFill>
              </a:rPr>
              <a:t>2g</a:t>
            </a:r>
            <a:r>
              <a:rPr lang="en-US" altLang="en-US" sz="2400">
                <a:solidFill>
                  <a:srgbClr val="FFFFFF"/>
                </a:solidFill>
              </a:rPr>
              <a:t> electron in crystal field of lower symmetry – quenching</a:t>
            </a:r>
            <a:endParaRPr lang="en-US" altLang="en-US" sz="2400">
              <a:solidFill>
                <a:srgbClr val="B7DEE8"/>
              </a:solidFill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1739900" y="2286000"/>
            <a:ext cx="179388" cy="179388"/>
          </a:xfrm>
          <a:prstGeom prst="ellipse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1739900" y="4202114"/>
            <a:ext cx="179388" cy="179387"/>
          </a:xfrm>
          <a:prstGeom prst="ellipse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84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7" name="Picture 19" descr="plSOC_Dist_0.25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4603750"/>
            <a:ext cx="1905000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8418" name="Picture 20" descr="plSOC_Dist_0.25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603750"/>
            <a:ext cx="1905000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8419" name="Picture 21" descr="plSOC_Dist_0.25_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2730500"/>
            <a:ext cx="1905000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8420" name="Picture 22" descr="plSOC_Dist_0.25_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730500"/>
            <a:ext cx="1905000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8421" name="Picture 23" descr="plSOC_Dist_0.25_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730250"/>
            <a:ext cx="1905000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8422" name="Picture 24" descr="plSOC_Dist_0.25_6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730250"/>
            <a:ext cx="1905000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pic>
        <p:nvPicPr>
          <p:cNvPr id="188424" name="Picture 3" descr="EnLev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275" y="990601"/>
            <a:ext cx="5507038" cy="548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400">
                <a:solidFill>
                  <a:srgbClr val="FFFFFF"/>
                </a:solidFill>
              </a:rPr>
              <a:t>t</a:t>
            </a:r>
            <a:r>
              <a:rPr lang="en-US" altLang="en-US" sz="2400" baseline="-25000">
                <a:solidFill>
                  <a:srgbClr val="FFFFFF"/>
                </a:solidFill>
              </a:rPr>
              <a:t>2g</a:t>
            </a:r>
            <a:r>
              <a:rPr lang="en-US" altLang="en-US" sz="2400">
                <a:solidFill>
                  <a:srgbClr val="FFFFFF"/>
                </a:solidFill>
              </a:rPr>
              <a:t> electron in crystal field of lower symmetry – quenching</a:t>
            </a:r>
            <a:endParaRPr lang="en-US" altLang="en-US" sz="2400">
              <a:solidFill>
                <a:srgbClr val="B7DEE8"/>
              </a:solidFill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3046414" y="2247900"/>
            <a:ext cx="179387" cy="179388"/>
          </a:xfrm>
          <a:prstGeom prst="ellipse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3046414" y="4051300"/>
            <a:ext cx="179387" cy="179388"/>
          </a:xfrm>
          <a:prstGeom prst="ellipse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3046414" y="4424364"/>
            <a:ext cx="179387" cy="179387"/>
          </a:xfrm>
          <a:prstGeom prst="ellipse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54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1" name="Picture 19" descr="plSOC_Dist_0.50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4603750"/>
            <a:ext cx="1905000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9442" name="Picture 20" descr="plSOC_Dist_0.50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603750"/>
            <a:ext cx="1905000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9443" name="Picture 21" descr="plSOC_Dist_0.50_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2730500"/>
            <a:ext cx="1905000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9444" name="Picture 22" descr="plSOC_Dist_0.50_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693988"/>
            <a:ext cx="1905000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9445" name="Picture 23" descr="plSOC_Dist_0.50_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727075"/>
            <a:ext cx="1905000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9446" name="Picture 24" descr="plSOC_Dist_0.50_6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727075"/>
            <a:ext cx="1905000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pic>
        <p:nvPicPr>
          <p:cNvPr id="189448" name="Picture 3" descr="EnLev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275" y="990601"/>
            <a:ext cx="5507038" cy="548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400">
                <a:solidFill>
                  <a:srgbClr val="FFFFFF"/>
                </a:solidFill>
              </a:rPr>
              <a:t>t</a:t>
            </a:r>
            <a:r>
              <a:rPr lang="en-US" altLang="en-US" sz="2400" baseline="-25000">
                <a:solidFill>
                  <a:srgbClr val="FFFFFF"/>
                </a:solidFill>
              </a:rPr>
              <a:t>2g</a:t>
            </a:r>
            <a:r>
              <a:rPr lang="en-US" altLang="en-US" sz="2400">
                <a:solidFill>
                  <a:srgbClr val="FFFFFF"/>
                </a:solidFill>
              </a:rPr>
              <a:t> electron in crystal field of lower symmetry – quenching</a:t>
            </a:r>
            <a:endParaRPr lang="en-US" altLang="en-US" sz="2400">
              <a:solidFill>
                <a:srgbClr val="B7DEE8"/>
              </a:solidFill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4330700" y="2133600"/>
            <a:ext cx="179388" cy="179388"/>
          </a:xfrm>
          <a:prstGeom prst="ellipse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4330700" y="3910014"/>
            <a:ext cx="179388" cy="180975"/>
          </a:xfrm>
          <a:prstGeom prst="ellipse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4330700" y="4665664"/>
            <a:ext cx="179388" cy="179387"/>
          </a:xfrm>
          <a:prstGeom prst="ellipse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78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5" name="Picture 19" descr="plSOC_Dist_0.75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4603750"/>
            <a:ext cx="1905000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0466" name="Picture 20" descr="plSOC_Dist_0.75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603750"/>
            <a:ext cx="1905000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0467" name="Picture 21" descr="plSOC_Dist_0.75_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2730500"/>
            <a:ext cx="1905000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0468" name="Picture 22" descr="plSOC_Dist_0.75_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730500"/>
            <a:ext cx="1905000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0469" name="Picture 23" descr="plSOC_Dist_0.75_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727075"/>
            <a:ext cx="1905000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0470" name="Picture 24" descr="plSOC_Dist_0.75_6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727075"/>
            <a:ext cx="1905000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pic>
        <p:nvPicPr>
          <p:cNvPr id="190472" name="Picture 3" descr="EnLev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275" y="990601"/>
            <a:ext cx="5507038" cy="548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400">
                <a:solidFill>
                  <a:srgbClr val="FFFFFF"/>
                </a:solidFill>
              </a:rPr>
              <a:t>t</a:t>
            </a:r>
            <a:r>
              <a:rPr lang="en-US" altLang="en-US" sz="2400" baseline="-25000">
                <a:solidFill>
                  <a:srgbClr val="FFFFFF"/>
                </a:solidFill>
              </a:rPr>
              <a:t>2g</a:t>
            </a:r>
            <a:r>
              <a:rPr lang="en-US" altLang="en-US" sz="2400">
                <a:solidFill>
                  <a:srgbClr val="FFFFFF"/>
                </a:solidFill>
              </a:rPr>
              <a:t> electron in crystal field of lower symmetry – quenching</a:t>
            </a:r>
            <a:endParaRPr lang="en-US" altLang="en-US" sz="2400">
              <a:solidFill>
                <a:srgbClr val="B7DEE8"/>
              </a:solidFill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5600700" y="1982789"/>
            <a:ext cx="179388" cy="180975"/>
          </a:xfrm>
          <a:prstGeom prst="ellipse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5600700" y="3821114"/>
            <a:ext cx="179388" cy="180975"/>
          </a:xfrm>
          <a:prstGeom prst="ellipse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5600700" y="4906964"/>
            <a:ext cx="179388" cy="180975"/>
          </a:xfrm>
          <a:prstGeom prst="ellipse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1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89" name="Picture 10" descr="plSOC_Dist_1.00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4603750"/>
            <a:ext cx="1905000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1490" name="Picture 11" descr="plSOC_Dist_1.00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603750"/>
            <a:ext cx="1905000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1491" name="Picture 12" descr="plSOC_Dist_1.00_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2730500"/>
            <a:ext cx="1905000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1492" name="Picture 13" descr="plSOC_Dist_1.00_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730500"/>
            <a:ext cx="1905000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1493" name="Picture 14" descr="plSOC_Dist_1.00_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730250"/>
            <a:ext cx="1905000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1494" name="Picture 15" descr="plSOC_Dist_1.00_6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730250"/>
            <a:ext cx="1905000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pic>
        <p:nvPicPr>
          <p:cNvPr id="191496" name="Picture 3" descr="EnLev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275" y="990601"/>
            <a:ext cx="5507038" cy="548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400">
                <a:solidFill>
                  <a:srgbClr val="FFFFFF"/>
                </a:solidFill>
              </a:rPr>
              <a:t>t</a:t>
            </a:r>
            <a:r>
              <a:rPr lang="en-US" altLang="en-US" sz="2400" baseline="-25000">
                <a:solidFill>
                  <a:srgbClr val="FFFFFF"/>
                </a:solidFill>
              </a:rPr>
              <a:t>2g</a:t>
            </a:r>
            <a:r>
              <a:rPr lang="en-US" altLang="en-US" sz="2400">
                <a:solidFill>
                  <a:srgbClr val="FFFFFF"/>
                </a:solidFill>
              </a:rPr>
              <a:t> electron in crystal field of lower symmetry – quenching</a:t>
            </a:r>
            <a:endParaRPr lang="en-US" altLang="en-US" sz="2400">
              <a:solidFill>
                <a:srgbClr val="B7DEE8"/>
              </a:solidFill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6858000" y="1790700"/>
            <a:ext cx="179388" cy="179388"/>
          </a:xfrm>
          <a:prstGeom prst="ellipse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6858000" y="3757614"/>
            <a:ext cx="179388" cy="179387"/>
          </a:xfrm>
          <a:prstGeom prst="ellipse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6858000" y="5167314"/>
            <a:ext cx="179388" cy="179387"/>
          </a:xfrm>
          <a:prstGeom prst="ellipse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8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400">
                <a:solidFill>
                  <a:srgbClr val="FFFFFF"/>
                </a:solidFill>
              </a:rPr>
              <a:t>Effective model for the lowest doublet – g-tensor</a:t>
            </a:r>
            <a:endParaRPr lang="en-US" altLang="en-US" sz="2400">
              <a:solidFill>
                <a:srgbClr val="B7DEE8"/>
              </a:solidFill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pic>
        <p:nvPicPr>
          <p:cNvPr id="121859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75" y="1179513"/>
            <a:ext cx="34163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0" name="Picture 1" descr="plEnlevpBldot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75" y="1895475"/>
            <a:ext cx="4572000" cy="452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>
            <a:spLocks noChangeArrowheads="1"/>
          </p:cNvSpPr>
          <p:nvPr/>
        </p:nvSpPr>
        <p:spPr bwMode="auto">
          <a:xfrm>
            <a:off x="1666876" y="1662114"/>
            <a:ext cx="2435225" cy="1093787"/>
          </a:xfrm>
          <a:prstGeom prst="roundRect">
            <a:avLst>
              <a:gd name="adj" fmla="val 9523"/>
            </a:avLst>
          </a:prstGeom>
          <a:gradFill rotWithShape="1">
            <a:gsLst>
              <a:gs pos="0">
                <a:srgbClr val="C6D9F1"/>
              </a:gs>
              <a:gs pos="100000">
                <a:srgbClr val="558ED5"/>
              </a:gs>
            </a:gsLst>
            <a:lin ang="270000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sz="2000" dirty="0"/>
              <a:t>Eigen-values as a function of magnetic field strength</a:t>
            </a:r>
          </a:p>
          <a:p>
            <a:pPr>
              <a:defRPr/>
            </a:pPr>
            <a:endParaRPr lang="en-US" sz="2000" dirty="0"/>
          </a:p>
        </p:txBody>
      </p:sp>
      <p:pic>
        <p:nvPicPr>
          <p:cNvPr id="121862" name="Picture 11" descr="plpjjz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5445126"/>
            <a:ext cx="977900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3" name="Picture 13" descr="plpjjz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00" y="4873625"/>
            <a:ext cx="8509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4" name="Picture 2" descr="MHjjzonhalf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0" y="1179514"/>
            <a:ext cx="3473450" cy="157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7191376" y="2943225"/>
            <a:ext cx="3159125" cy="1093788"/>
            <a:chOff x="5667375" y="2943158"/>
            <a:chExt cx="3159125" cy="1093228"/>
          </a:xfrm>
        </p:grpSpPr>
        <p:sp>
          <p:nvSpPr>
            <p:cNvPr id="11" name="Rounded Rectangle 10"/>
            <p:cNvSpPr>
              <a:spLocks noChangeArrowheads="1"/>
            </p:cNvSpPr>
            <p:nvPr/>
          </p:nvSpPr>
          <p:spPr bwMode="auto">
            <a:xfrm>
              <a:off x="5667375" y="2943158"/>
              <a:ext cx="3159125" cy="1093228"/>
            </a:xfrm>
            <a:prstGeom prst="roundRect">
              <a:avLst>
                <a:gd name="adj" fmla="val 9523"/>
              </a:avLst>
            </a:prstGeom>
            <a:gradFill rotWithShape="1">
              <a:gsLst>
                <a:gs pos="0">
                  <a:srgbClr val="C6D9F1"/>
                </a:gs>
                <a:gs pos="100000">
                  <a:srgbClr val="558ED5"/>
                </a:gs>
              </a:gsLst>
              <a:lin ang="270000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000" dirty="0"/>
            </a:p>
          </p:txBody>
        </p:sp>
        <p:pic>
          <p:nvPicPr>
            <p:cNvPr id="121871" name="Picture 7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8525" y="3223072"/>
              <a:ext cx="2514600" cy="40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1866" name="Picture 14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75" y="1309688"/>
            <a:ext cx="6223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6734176" y="4313239"/>
            <a:ext cx="3756025" cy="1563687"/>
            <a:chOff x="5210175" y="4313901"/>
            <a:chExt cx="3756025" cy="1563607"/>
          </a:xfrm>
        </p:grpSpPr>
        <p:pic>
          <p:nvPicPr>
            <p:cNvPr id="121868" name="Picture 9" descr="Mjjonehalf.pdf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7075" y="4313901"/>
              <a:ext cx="3159125" cy="15636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1869" name="Picture 15" descr="latex-image-1.pdf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0175" y="4871858"/>
              <a:ext cx="6350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7111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400" dirty="0" err="1">
                <a:solidFill>
                  <a:schemeClr val="lt1"/>
                </a:solidFill>
              </a:rPr>
              <a:t>Kramers</a:t>
            </a:r>
            <a:r>
              <a:rPr lang="en-US" sz="2400" dirty="0">
                <a:solidFill>
                  <a:schemeClr val="lt1"/>
                </a:solidFill>
              </a:rPr>
              <a:t> doublet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sp>
        <p:nvSpPr>
          <p:cNvPr id="4" name="Rounded Rectangle 3"/>
          <p:cNvSpPr>
            <a:spLocks noChangeArrowheads="1"/>
          </p:cNvSpPr>
          <p:nvPr/>
        </p:nvSpPr>
        <p:spPr bwMode="auto">
          <a:xfrm>
            <a:off x="2593976" y="1282700"/>
            <a:ext cx="7070725" cy="1981200"/>
          </a:xfrm>
          <a:prstGeom prst="roundRect">
            <a:avLst>
              <a:gd name="adj" fmla="val 7597"/>
            </a:avLst>
          </a:prstGeom>
          <a:gradFill rotWithShape="1">
            <a:gsLst>
              <a:gs pos="0">
                <a:srgbClr val="C6D9F1"/>
              </a:gs>
              <a:gs pos="100000">
                <a:srgbClr val="558ED5"/>
              </a:gs>
            </a:gsLst>
            <a:lin ang="270000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sz="2000" dirty="0"/>
              <a:t>Systems with an odd number of electrons will at least have two fold degenerate states. (pseudo spin up and pseudo spin down).</a:t>
            </a:r>
          </a:p>
          <a:p>
            <a:pPr>
              <a:defRPr/>
            </a:pPr>
            <a:endParaRPr lang="en-US" sz="2000" dirty="0"/>
          </a:p>
          <a:p>
            <a:pPr>
              <a:defRPr/>
            </a:pPr>
            <a:r>
              <a:rPr lang="en-US" sz="2000" dirty="0"/>
              <a:t>An odd number of electrons means that the pseudo-spin is half integer valued and under time reversal spin inverts (up to down, down to up).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1106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lorball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975" y="3768726"/>
            <a:ext cx="8229600" cy="25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0" y="4286250"/>
            <a:ext cx="127000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0" y="5676900"/>
            <a:ext cx="3048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5778500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880100"/>
            <a:ext cx="2794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</a:rPr>
              <a:t>Tight-binding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sp>
        <p:nvSpPr>
          <p:cNvPr id="4" name="Rounded Rectangle 3"/>
          <p:cNvSpPr>
            <a:spLocks noChangeArrowheads="1"/>
          </p:cNvSpPr>
          <p:nvPr/>
        </p:nvSpPr>
        <p:spPr bwMode="auto">
          <a:xfrm>
            <a:off x="6413501" y="1144588"/>
            <a:ext cx="3641725" cy="506412"/>
          </a:xfrm>
          <a:prstGeom prst="roundRect">
            <a:avLst>
              <a:gd name="adj" fmla="val 32088"/>
            </a:avLst>
          </a:prstGeom>
          <a:gradFill rotWithShape="1">
            <a:gsLst>
              <a:gs pos="0">
                <a:srgbClr val="C6D9F1"/>
              </a:gs>
              <a:gs pos="100000">
                <a:srgbClr val="558ED5"/>
              </a:gs>
            </a:gsLst>
            <a:lin ang="270000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sz="2000" dirty="0"/>
              <a:t>From atoms to solids part (2)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75" y="1651000"/>
            <a:ext cx="2946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>
            <a:spLocks noChangeArrowheads="1"/>
          </p:cNvSpPr>
          <p:nvPr/>
        </p:nvSpPr>
        <p:spPr bwMode="auto">
          <a:xfrm>
            <a:off x="5181601" y="2097088"/>
            <a:ext cx="3641725" cy="506412"/>
          </a:xfrm>
          <a:prstGeom prst="roundRect">
            <a:avLst>
              <a:gd name="adj" fmla="val 32088"/>
            </a:avLst>
          </a:prstGeom>
          <a:gradFill rotWithShape="1">
            <a:gsLst>
              <a:gs pos="0">
                <a:srgbClr val="C6D9F1"/>
              </a:gs>
              <a:gs pos="100000">
                <a:srgbClr val="558ED5"/>
              </a:gs>
            </a:gsLst>
            <a:lin ang="270000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sz="2000" dirty="0"/>
              <a:t>Simple cubic lattice</a:t>
            </a:r>
            <a:endParaRPr lang="en-US" sz="2000" dirty="0"/>
          </a:p>
        </p:txBody>
      </p:sp>
      <p:sp>
        <p:nvSpPr>
          <p:cNvPr id="14" name="Rounded Rectangle 13"/>
          <p:cNvSpPr>
            <a:spLocks noChangeArrowheads="1"/>
          </p:cNvSpPr>
          <p:nvPr/>
        </p:nvSpPr>
        <p:spPr bwMode="auto">
          <a:xfrm>
            <a:off x="5875338" y="3779838"/>
            <a:ext cx="4030662" cy="506412"/>
          </a:xfrm>
          <a:prstGeom prst="roundRect">
            <a:avLst>
              <a:gd name="adj" fmla="val 32088"/>
            </a:avLst>
          </a:prstGeom>
          <a:gradFill rotWithShape="1">
            <a:gsLst>
              <a:gs pos="0">
                <a:srgbClr val="C6D9F1"/>
              </a:gs>
              <a:gs pos="100000">
                <a:srgbClr val="558ED5"/>
              </a:gs>
            </a:gsLst>
            <a:lin ang="270000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sz="2000" dirty="0"/>
              <a:t>Each site one s and one p orbitals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08724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</a:rPr>
              <a:t>Tight-binding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pic>
        <p:nvPicPr>
          <p:cNvPr id="15" name="Picture 14" descr="plorball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100" y="5194300"/>
            <a:ext cx="533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plorball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800" y="1739900"/>
            <a:ext cx="1079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plorballK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600" y="1254125"/>
            <a:ext cx="5334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plorballK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187700"/>
            <a:ext cx="44450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plorballK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1254125"/>
            <a:ext cx="5334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plorball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0" y="1739900"/>
            <a:ext cx="1079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plorballK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600" y="2562225"/>
            <a:ext cx="5334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plorball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800" y="2463800"/>
            <a:ext cx="1079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 descr="plorballK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600" y="3527425"/>
            <a:ext cx="5334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 descr="plorball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0" y="4349750"/>
            <a:ext cx="1079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 descr="plorballK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4132264"/>
            <a:ext cx="444500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 descr="plorballK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600" y="5432425"/>
            <a:ext cx="5334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800" y="1238250"/>
            <a:ext cx="1498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0" y="1790700"/>
            <a:ext cx="15748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527300"/>
            <a:ext cx="15240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700" y="3416300"/>
            <a:ext cx="2032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700" y="4540250"/>
            <a:ext cx="2032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700" y="5438775"/>
            <a:ext cx="2032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5443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</a:rPr>
              <a:t>Tight-binding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pic>
        <p:nvPicPr>
          <p:cNvPr id="195587" name="Picture 3" descr="HTBha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221"/>
          <a:stretch>
            <a:fillRect/>
          </a:stretch>
        </p:blipFill>
        <p:spPr bwMode="auto">
          <a:xfrm>
            <a:off x="1524001" y="2197100"/>
            <a:ext cx="8607425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588" name="Picture 30" descr="HTBha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79"/>
          <a:stretch>
            <a:fillRect/>
          </a:stretch>
        </p:blipFill>
        <p:spPr bwMode="auto">
          <a:xfrm>
            <a:off x="3913188" y="4762500"/>
            <a:ext cx="6551612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589" name="Picture 31" descr="plorball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320800"/>
            <a:ext cx="533400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590" name="Picture 32" descr="plorballK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300" y="4375150"/>
            <a:ext cx="5334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591" name="Picture 33" descr="plorballK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0" y="1454150"/>
            <a:ext cx="1079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592" name="Picture 34" descr="plorballK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1230314"/>
            <a:ext cx="444500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185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</a:rPr>
              <a:t>Tight-binding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pic>
        <p:nvPicPr>
          <p:cNvPr id="196611" name="Picture 3" descr="HTBha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221"/>
          <a:stretch>
            <a:fillRect/>
          </a:stretch>
        </p:blipFill>
        <p:spPr bwMode="auto">
          <a:xfrm>
            <a:off x="1524001" y="2197100"/>
            <a:ext cx="8607425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612" name="Picture 30" descr="HTBha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79"/>
          <a:stretch>
            <a:fillRect/>
          </a:stretch>
        </p:blipFill>
        <p:spPr bwMode="auto">
          <a:xfrm>
            <a:off x="3913188" y="4762500"/>
            <a:ext cx="6551612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613" name="Picture 31" descr="plorball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320800"/>
            <a:ext cx="533400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614" name="Picture 32" descr="plorballK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300" y="4375150"/>
            <a:ext cx="5334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615" name="Picture 33" descr="plorballK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0" y="1454150"/>
            <a:ext cx="1079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616" name="Picture 34" descr="plorballK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1230314"/>
            <a:ext cx="444500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onut 7"/>
          <p:cNvSpPr>
            <a:spLocks/>
          </p:cNvSpPr>
          <p:nvPr/>
        </p:nvSpPr>
        <p:spPr bwMode="auto">
          <a:xfrm>
            <a:off x="1765300" y="2025650"/>
            <a:ext cx="2832100" cy="666750"/>
          </a:xfrm>
          <a:custGeom>
            <a:avLst/>
            <a:gdLst>
              <a:gd name="T0" fmla="*/ 0 w 2832100"/>
              <a:gd name="T1" fmla="*/ 333375 h 666750"/>
              <a:gd name="T2" fmla="*/ 1416050 w 2832100"/>
              <a:gd name="T3" fmla="*/ 0 h 666750"/>
              <a:gd name="T4" fmla="*/ 2832100 w 2832100"/>
              <a:gd name="T5" fmla="*/ 333375 h 666750"/>
              <a:gd name="T6" fmla="*/ 1416050 w 2832100"/>
              <a:gd name="T7" fmla="*/ 666750 h 666750"/>
              <a:gd name="T8" fmla="*/ 0 w 2832100"/>
              <a:gd name="T9" fmla="*/ 333375 h 666750"/>
              <a:gd name="T10" fmla="*/ 77790 w 2832100"/>
              <a:gd name="T11" fmla="*/ 333375 h 666750"/>
              <a:gd name="T12" fmla="*/ 1416050 w 2832100"/>
              <a:gd name="T13" fmla="*/ 588960 h 666750"/>
              <a:gd name="T14" fmla="*/ 2754310 w 2832100"/>
              <a:gd name="T15" fmla="*/ 333375 h 666750"/>
              <a:gd name="T16" fmla="*/ 1416050 w 2832100"/>
              <a:gd name="T17" fmla="*/ 77790 h 666750"/>
              <a:gd name="T18" fmla="*/ 77790 w 2832100"/>
              <a:gd name="T19" fmla="*/ 333375 h 66675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832100" h="666750">
                <a:moveTo>
                  <a:pt x="0" y="333375"/>
                </a:moveTo>
                <a:cubicBezTo>
                  <a:pt x="0" y="149257"/>
                  <a:pt x="633987" y="0"/>
                  <a:pt x="1416050" y="0"/>
                </a:cubicBezTo>
                <a:cubicBezTo>
                  <a:pt x="2198113" y="0"/>
                  <a:pt x="2832100" y="149257"/>
                  <a:pt x="2832100" y="333375"/>
                </a:cubicBezTo>
                <a:cubicBezTo>
                  <a:pt x="2832100" y="517493"/>
                  <a:pt x="2198113" y="666750"/>
                  <a:pt x="1416050" y="666750"/>
                </a:cubicBezTo>
                <a:cubicBezTo>
                  <a:pt x="633987" y="666750"/>
                  <a:pt x="0" y="517493"/>
                  <a:pt x="0" y="333375"/>
                </a:cubicBezTo>
                <a:close/>
                <a:moveTo>
                  <a:pt x="77790" y="333375"/>
                </a:moveTo>
                <a:cubicBezTo>
                  <a:pt x="77790" y="474531"/>
                  <a:pt x="676949" y="588960"/>
                  <a:pt x="1416050" y="588960"/>
                </a:cubicBezTo>
                <a:cubicBezTo>
                  <a:pt x="2155151" y="588960"/>
                  <a:pt x="2754310" y="474531"/>
                  <a:pt x="2754310" y="333375"/>
                </a:cubicBezTo>
                <a:cubicBezTo>
                  <a:pt x="2754310" y="192219"/>
                  <a:pt x="2155151" y="77790"/>
                  <a:pt x="1416050" y="77790"/>
                </a:cubicBezTo>
                <a:cubicBezTo>
                  <a:pt x="676949" y="77790"/>
                  <a:pt x="77790" y="192219"/>
                  <a:pt x="77790" y="333375"/>
                </a:cubicBezTo>
                <a:close/>
              </a:path>
            </a:pathLst>
          </a:cu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 cap="flat" cmpd="sng">
            <a:solidFill>
              <a:srgbClr val="4A7EBB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sp>
        <p:nvSpPr>
          <p:cNvPr id="36" name="Rounded Rectangle 35"/>
          <p:cNvSpPr>
            <a:spLocks noChangeArrowheads="1"/>
          </p:cNvSpPr>
          <p:nvPr/>
        </p:nvSpPr>
        <p:spPr bwMode="auto">
          <a:xfrm>
            <a:off x="3359150" y="1230313"/>
            <a:ext cx="2476500" cy="844550"/>
          </a:xfrm>
          <a:prstGeom prst="roundRect">
            <a:avLst>
              <a:gd name="adj" fmla="val 12556"/>
            </a:avLst>
          </a:prstGeom>
          <a:gradFill rotWithShape="1">
            <a:gsLst>
              <a:gs pos="0">
                <a:srgbClr val="C6D9F1"/>
              </a:gs>
              <a:gs pos="100000">
                <a:srgbClr val="558ED5"/>
              </a:gs>
            </a:gsLst>
            <a:lin ang="270000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sz="2000" dirty="0"/>
              <a:t>p</a:t>
            </a:r>
            <a:r>
              <a:rPr lang="en-US" sz="2000" dirty="0"/>
              <a:t>-orbital can hop to the same p-orbital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7858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</a:rPr>
              <a:t>Tight-binding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pic>
        <p:nvPicPr>
          <p:cNvPr id="197635" name="Picture 3" descr="HTBha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221"/>
          <a:stretch>
            <a:fillRect/>
          </a:stretch>
        </p:blipFill>
        <p:spPr bwMode="auto">
          <a:xfrm>
            <a:off x="1524001" y="2197100"/>
            <a:ext cx="8607425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7636" name="Picture 30" descr="HTBha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79"/>
          <a:stretch>
            <a:fillRect/>
          </a:stretch>
        </p:blipFill>
        <p:spPr bwMode="auto">
          <a:xfrm>
            <a:off x="3913188" y="4762500"/>
            <a:ext cx="6551612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7637" name="Picture 31" descr="plorball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320800"/>
            <a:ext cx="533400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7638" name="Picture 32" descr="plorballK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300" y="4375150"/>
            <a:ext cx="5334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7639" name="Picture 33" descr="plorballK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0" y="1454150"/>
            <a:ext cx="1079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7640" name="Picture 34" descr="plorballK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1230314"/>
            <a:ext cx="444500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onut 7"/>
          <p:cNvSpPr>
            <a:spLocks/>
          </p:cNvSpPr>
          <p:nvPr/>
        </p:nvSpPr>
        <p:spPr bwMode="auto">
          <a:xfrm>
            <a:off x="1765300" y="3016250"/>
            <a:ext cx="2832100" cy="666750"/>
          </a:xfrm>
          <a:custGeom>
            <a:avLst/>
            <a:gdLst>
              <a:gd name="T0" fmla="*/ 0 w 2832100"/>
              <a:gd name="T1" fmla="*/ 333375 h 666750"/>
              <a:gd name="T2" fmla="*/ 1416050 w 2832100"/>
              <a:gd name="T3" fmla="*/ 0 h 666750"/>
              <a:gd name="T4" fmla="*/ 2832100 w 2832100"/>
              <a:gd name="T5" fmla="*/ 333375 h 666750"/>
              <a:gd name="T6" fmla="*/ 1416050 w 2832100"/>
              <a:gd name="T7" fmla="*/ 666750 h 666750"/>
              <a:gd name="T8" fmla="*/ 0 w 2832100"/>
              <a:gd name="T9" fmla="*/ 333375 h 666750"/>
              <a:gd name="T10" fmla="*/ 77790 w 2832100"/>
              <a:gd name="T11" fmla="*/ 333375 h 666750"/>
              <a:gd name="T12" fmla="*/ 1416050 w 2832100"/>
              <a:gd name="T13" fmla="*/ 588960 h 666750"/>
              <a:gd name="T14" fmla="*/ 2754310 w 2832100"/>
              <a:gd name="T15" fmla="*/ 333375 h 666750"/>
              <a:gd name="T16" fmla="*/ 1416050 w 2832100"/>
              <a:gd name="T17" fmla="*/ 77790 h 666750"/>
              <a:gd name="T18" fmla="*/ 77790 w 2832100"/>
              <a:gd name="T19" fmla="*/ 333375 h 66675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832100" h="666750">
                <a:moveTo>
                  <a:pt x="0" y="333375"/>
                </a:moveTo>
                <a:cubicBezTo>
                  <a:pt x="0" y="149257"/>
                  <a:pt x="633987" y="0"/>
                  <a:pt x="1416050" y="0"/>
                </a:cubicBezTo>
                <a:cubicBezTo>
                  <a:pt x="2198113" y="0"/>
                  <a:pt x="2832100" y="149257"/>
                  <a:pt x="2832100" y="333375"/>
                </a:cubicBezTo>
                <a:cubicBezTo>
                  <a:pt x="2832100" y="517493"/>
                  <a:pt x="2198113" y="666750"/>
                  <a:pt x="1416050" y="666750"/>
                </a:cubicBezTo>
                <a:cubicBezTo>
                  <a:pt x="633987" y="666750"/>
                  <a:pt x="0" y="517493"/>
                  <a:pt x="0" y="333375"/>
                </a:cubicBezTo>
                <a:close/>
                <a:moveTo>
                  <a:pt x="77790" y="333375"/>
                </a:moveTo>
                <a:cubicBezTo>
                  <a:pt x="77790" y="474531"/>
                  <a:pt x="676949" y="588960"/>
                  <a:pt x="1416050" y="588960"/>
                </a:cubicBezTo>
                <a:cubicBezTo>
                  <a:pt x="2155151" y="588960"/>
                  <a:pt x="2754310" y="474531"/>
                  <a:pt x="2754310" y="333375"/>
                </a:cubicBezTo>
                <a:cubicBezTo>
                  <a:pt x="2754310" y="192219"/>
                  <a:pt x="2155151" y="77790"/>
                  <a:pt x="1416050" y="77790"/>
                </a:cubicBezTo>
                <a:cubicBezTo>
                  <a:pt x="676949" y="77790"/>
                  <a:pt x="77790" y="192219"/>
                  <a:pt x="77790" y="333375"/>
                </a:cubicBezTo>
                <a:close/>
              </a:path>
            </a:pathLst>
          </a:cu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 cap="flat" cmpd="sng">
            <a:solidFill>
              <a:srgbClr val="4A7EBB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sp>
        <p:nvSpPr>
          <p:cNvPr id="36" name="Rounded Rectangle 35"/>
          <p:cNvSpPr>
            <a:spLocks noChangeArrowheads="1"/>
          </p:cNvSpPr>
          <p:nvPr/>
        </p:nvSpPr>
        <p:spPr bwMode="auto">
          <a:xfrm>
            <a:off x="3181350" y="3587750"/>
            <a:ext cx="2476500" cy="844550"/>
          </a:xfrm>
          <a:prstGeom prst="roundRect">
            <a:avLst>
              <a:gd name="adj" fmla="val 12556"/>
            </a:avLst>
          </a:prstGeom>
          <a:gradFill rotWithShape="1">
            <a:gsLst>
              <a:gs pos="0">
                <a:srgbClr val="C6D9F1"/>
              </a:gs>
              <a:gs pos="100000">
                <a:srgbClr val="558ED5"/>
              </a:gs>
            </a:gsLst>
            <a:lin ang="270000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sz="2000" dirty="0"/>
              <a:t>p</a:t>
            </a:r>
            <a:r>
              <a:rPr lang="en-US" sz="2000" dirty="0"/>
              <a:t>-orbital can hop to an s-orbital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3212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</a:rPr>
              <a:t>Tight-binding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pic>
        <p:nvPicPr>
          <p:cNvPr id="198659" name="Picture 3" descr="HTBha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221"/>
          <a:stretch>
            <a:fillRect/>
          </a:stretch>
        </p:blipFill>
        <p:spPr bwMode="auto">
          <a:xfrm>
            <a:off x="1524001" y="2197100"/>
            <a:ext cx="8607425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0" name="Picture 31" descr="plorball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320800"/>
            <a:ext cx="533400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1" name="Picture 32" descr="plorballK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200" y="4273550"/>
            <a:ext cx="5334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2" name="Picture 33" descr="plorballK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089400"/>
            <a:ext cx="1079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3" name="Picture 34" descr="plorballK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1230314"/>
            <a:ext cx="444500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4" name="Picture 9" descr="plorballK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0" y="1454150"/>
            <a:ext cx="1079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5" name="Picture 10" descr="plorballK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0" y="4089400"/>
            <a:ext cx="1079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6" name="Picture 11" descr="plorballK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089400"/>
            <a:ext cx="1079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>
            <a:spLocks noChangeArrowheads="1"/>
          </p:cNvSpPr>
          <p:nvPr/>
        </p:nvSpPr>
        <p:spPr bwMode="auto">
          <a:xfrm>
            <a:off x="1841500" y="4756150"/>
            <a:ext cx="2870200" cy="1085850"/>
          </a:xfrm>
          <a:prstGeom prst="roundRect">
            <a:avLst>
              <a:gd name="adj" fmla="val 12556"/>
            </a:avLst>
          </a:prstGeom>
          <a:gradFill rotWithShape="1">
            <a:gsLst>
              <a:gs pos="0">
                <a:srgbClr val="C6D9F1"/>
              </a:gs>
              <a:gs pos="100000">
                <a:srgbClr val="558ED5"/>
              </a:gs>
            </a:gsLst>
            <a:lin ang="270000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sz="2000" dirty="0"/>
              <a:t>p to p hopping, same sign for left and right moves, Cos dependence</a:t>
            </a:r>
            <a:endParaRPr lang="en-US" sz="2000" dirty="0"/>
          </a:p>
        </p:txBody>
      </p:sp>
      <p:pic>
        <p:nvPicPr>
          <p:cNvPr id="198668" name="Picture 13" descr="plorballK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700" y="4146550"/>
            <a:ext cx="1079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ounded Rectangle 16"/>
          <p:cNvSpPr>
            <a:spLocks noChangeArrowheads="1"/>
          </p:cNvSpPr>
          <p:nvPr/>
        </p:nvSpPr>
        <p:spPr bwMode="auto">
          <a:xfrm>
            <a:off x="6680200" y="4813300"/>
            <a:ext cx="2870200" cy="1085850"/>
          </a:xfrm>
          <a:prstGeom prst="roundRect">
            <a:avLst>
              <a:gd name="adj" fmla="val 12556"/>
            </a:avLst>
          </a:prstGeom>
          <a:gradFill rotWithShape="1">
            <a:gsLst>
              <a:gs pos="0">
                <a:srgbClr val="C6D9F1"/>
              </a:gs>
              <a:gs pos="100000">
                <a:srgbClr val="558ED5"/>
              </a:gs>
            </a:gsLst>
            <a:lin ang="270000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sz="2000" dirty="0"/>
              <a:t>p to s hopping, different sign for left and right moves, </a:t>
            </a:r>
            <a:r>
              <a:rPr lang="en-US" sz="2000" dirty="0" err="1"/>
              <a:t>i</a:t>
            </a:r>
            <a:r>
              <a:rPr lang="en-US" sz="2000" dirty="0"/>
              <a:t> Sin dependence</a:t>
            </a:r>
            <a:endParaRPr lang="en-US" sz="2000" dirty="0"/>
          </a:p>
        </p:txBody>
      </p:sp>
      <p:pic>
        <p:nvPicPr>
          <p:cNvPr id="198670" name="Picture 17" descr="plorballK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300" y="4286250"/>
            <a:ext cx="5334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070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1" name="Picture 1" descr="plTBnoin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990600"/>
            <a:ext cx="4140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</a:rPr>
              <a:t>Tight-binding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sp>
        <p:nvSpPr>
          <p:cNvPr id="19" name="Rounded Rectangle 18"/>
          <p:cNvSpPr>
            <a:spLocks noChangeArrowheads="1"/>
          </p:cNvSpPr>
          <p:nvPr/>
        </p:nvSpPr>
        <p:spPr bwMode="auto">
          <a:xfrm>
            <a:off x="2679700" y="6291263"/>
            <a:ext cx="3048000" cy="508000"/>
          </a:xfrm>
          <a:prstGeom prst="roundRect">
            <a:avLst>
              <a:gd name="adj" fmla="val 12556"/>
            </a:avLst>
          </a:prstGeom>
          <a:gradFill rotWithShape="1">
            <a:gsLst>
              <a:gs pos="0">
                <a:srgbClr val="C6D9F1"/>
              </a:gs>
              <a:gs pos="100000">
                <a:srgbClr val="558ED5"/>
              </a:gs>
            </a:gsLst>
            <a:lin ang="270000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sz="2000" dirty="0"/>
              <a:t>Momentum in the crystal</a:t>
            </a:r>
            <a:endParaRPr lang="en-US" sz="2000" dirty="0"/>
          </a:p>
        </p:txBody>
      </p:sp>
      <p:sp>
        <p:nvSpPr>
          <p:cNvPr id="20" name="Rounded Rectangle 19"/>
          <p:cNvSpPr>
            <a:spLocks noChangeArrowheads="1"/>
          </p:cNvSpPr>
          <p:nvPr/>
        </p:nvSpPr>
        <p:spPr bwMode="auto">
          <a:xfrm rot="16200000">
            <a:off x="1473200" y="3484563"/>
            <a:ext cx="1016000" cy="508000"/>
          </a:xfrm>
          <a:prstGeom prst="roundRect">
            <a:avLst>
              <a:gd name="adj" fmla="val 12556"/>
            </a:avLst>
          </a:prstGeom>
          <a:gradFill rotWithShape="1">
            <a:gsLst>
              <a:gs pos="0">
                <a:srgbClr val="C6D9F1"/>
              </a:gs>
              <a:gs pos="100000">
                <a:srgbClr val="558ED5"/>
              </a:gs>
            </a:gsLst>
            <a:lin ang="270000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sz="2000" dirty="0"/>
              <a:t>Energy</a:t>
            </a:r>
            <a:endParaRPr lang="en-US" sz="2000" dirty="0"/>
          </a:p>
        </p:txBody>
      </p:sp>
      <p:sp>
        <p:nvSpPr>
          <p:cNvPr id="21" name="Rounded Rectangle 20"/>
          <p:cNvSpPr>
            <a:spLocks noChangeArrowheads="1"/>
          </p:cNvSpPr>
          <p:nvPr/>
        </p:nvSpPr>
        <p:spPr bwMode="auto">
          <a:xfrm>
            <a:off x="2717800" y="1808163"/>
            <a:ext cx="444500" cy="508000"/>
          </a:xfrm>
          <a:prstGeom prst="roundRect">
            <a:avLst>
              <a:gd name="adj" fmla="val 12556"/>
            </a:avLst>
          </a:prstGeom>
          <a:gradFill rotWithShape="1">
            <a:gsLst>
              <a:gs pos="0">
                <a:srgbClr val="C6D9F1"/>
              </a:gs>
              <a:gs pos="100000">
                <a:srgbClr val="558ED5"/>
              </a:gs>
            </a:gsLst>
            <a:lin ang="270000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defRPr/>
            </a:pPr>
            <a:r>
              <a:rPr lang="en-US" sz="2000" dirty="0"/>
              <a:t>s</a:t>
            </a:r>
            <a:endParaRPr lang="en-US" sz="2000" dirty="0"/>
          </a:p>
        </p:txBody>
      </p:sp>
      <p:sp>
        <p:nvSpPr>
          <p:cNvPr id="22" name="Rounded Rectangle 21"/>
          <p:cNvSpPr>
            <a:spLocks noChangeArrowheads="1"/>
          </p:cNvSpPr>
          <p:nvPr/>
        </p:nvSpPr>
        <p:spPr bwMode="auto">
          <a:xfrm>
            <a:off x="3492500" y="3484563"/>
            <a:ext cx="444500" cy="508000"/>
          </a:xfrm>
          <a:prstGeom prst="roundRect">
            <a:avLst>
              <a:gd name="adj" fmla="val 12556"/>
            </a:avLst>
          </a:prstGeom>
          <a:gradFill rotWithShape="1">
            <a:gsLst>
              <a:gs pos="0">
                <a:srgbClr val="C6D9F1"/>
              </a:gs>
              <a:gs pos="100000">
                <a:srgbClr val="558ED5"/>
              </a:gs>
            </a:gsLst>
            <a:lin ang="270000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defRPr/>
            </a:pPr>
            <a:r>
              <a:rPr lang="en-US" sz="2000" dirty="0"/>
              <a:t>p</a:t>
            </a:r>
            <a:endParaRPr lang="en-US" sz="2000" dirty="0"/>
          </a:p>
        </p:txBody>
      </p:sp>
      <p:sp>
        <p:nvSpPr>
          <p:cNvPr id="23" name="Rounded Rectangle 22"/>
          <p:cNvSpPr>
            <a:spLocks noChangeArrowheads="1"/>
          </p:cNvSpPr>
          <p:nvPr/>
        </p:nvSpPr>
        <p:spPr bwMode="auto">
          <a:xfrm>
            <a:off x="6375400" y="1300164"/>
            <a:ext cx="3048000" cy="1557337"/>
          </a:xfrm>
          <a:prstGeom prst="roundRect">
            <a:avLst>
              <a:gd name="adj" fmla="val 12556"/>
            </a:avLst>
          </a:prstGeom>
          <a:gradFill rotWithShape="1">
            <a:gsLst>
              <a:gs pos="0">
                <a:srgbClr val="C6D9F1"/>
              </a:gs>
              <a:gs pos="100000">
                <a:srgbClr val="558ED5"/>
              </a:gs>
            </a:gsLst>
            <a:lin ang="270000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sz="2000" dirty="0" err="1"/>
              <a:t>Bandstructure</a:t>
            </a:r>
            <a:r>
              <a:rPr lang="en-US" sz="2000" dirty="0"/>
              <a:t> for </a:t>
            </a:r>
          </a:p>
          <a:p>
            <a:pPr>
              <a:defRPr/>
            </a:pPr>
            <a:r>
              <a:rPr lang="en-US" sz="2000" dirty="0" err="1"/>
              <a:t>s</a:t>
            </a:r>
            <a:r>
              <a:rPr lang="en-US" sz="2000" dirty="0" err="1"/>
              <a:t>s</a:t>
            </a:r>
            <a:r>
              <a:rPr lang="en-US" sz="2000" dirty="0" err="1">
                <a:latin typeface="Symbol" charset="2"/>
                <a:cs typeface="Symbol" charset="2"/>
              </a:rPr>
              <a:t>s</a:t>
            </a:r>
            <a:r>
              <a:rPr lang="en-US" sz="2000" dirty="0"/>
              <a:t> =-3</a:t>
            </a:r>
          </a:p>
          <a:p>
            <a:pPr>
              <a:defRPr/>
            </a:pPr>
            <a:r>
              <a:rPr lang="en-US" sz="2000" dirty="0" err="1"/>
              <a:t>pp</a:t>
            </a:r>
            <a:r>
              <a:rPr lang="en-US" sz="2000" dirty="0" err="1">
                <a:latin typeface="Symbol" charset="2"/>
                <a:cs typeface="Symbol" charset="2"/>
              </a:rPr>
              <a:t>s</a:t>
            </a:r>
            <a:r>
              <a:rPr lang="en-US" sz="2000" dirty="0"/>
              <a:t> = 2</a:t>
            </a:r>
          </a:p>
          <a:p>
            <a:pPr>
              <a:defRPr/>
            </a:pPr>
            <a:r>
              <a:rPr lang="en-US" sz="2000" dirty="0" err="1"/>
              <a:t>s</a:t>
            </a:r>
            <a:r>
              <a:rPr lang="en-US" sz="2000" dirty="0" err="1"/>
              <a:t>p</a:t>
            </a:r>
            <a:r>
              <a:rPr lang="en-US" sz="2000" dirty="0" err="1">
                <a:latin typeface="Symbol" charset="2"/>
                <a:cs typeface="Symbol" charset="2"/>
              </a:rPr>
              <a:t>s</a:t>
            </a:r>
            <a:r>
              <a:rPr lang="en-US" sz="2000" dirty="0"/>
              <a:t> = 0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258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lorbTB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989" y="2943225"/>
            <a:ext cx="3170237" cy="362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706" name="Picture 3" descr="plTBNoSOC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990600"/>
            <a:ext cx="4140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</a:rPr>
              <a:t>Tight-binding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sp>
        <p:nvSpPr>
          <p:cNvPr id="19" name="Rounded Rectangle 18"/>
          <p:cNvSpPr>
            <a:spLocks noChangeArrowheads="1"/>
          </p:cNvSpPr>
          <p:nvPr/>
        </p:nvSpPr>
        <p:spPr bwMode="auto">
          <a:xfrm>
            <a:off x="2679700" y="6291263"/>
            <a:ext cx="3048000" cy="508000"/>
          </a:xfrm>
          <a:prstGeom prst="roundRect">
            <a:avLst>
              <a:gd name="adj" fmla="val 12556"/>
            </a:avLst>
          </a:prstGeom>
          <a:gradFill rotWithShape="1">
            <a:gsLst>
              <a:gs pos="0">
                <a:srgbClr val="C6D9F1"/>
              </a:gs>
              <a:gs pos="100000">
                <a:srgbClr val="558ED5"/>
              </a:gs>
            </a:gsLst>
            <a:lin ang="270000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sz="2000" dirty="0"/>
              <a:t>Momentum in the crystal</a:t>
            </a:r>
            <a:endParaRPr lang="en-US" sz="2000" dirty="0"/>
          </a:p>
        </p:txBody>
      </p:sp>
      <p:sp>
        <p:nvSpPr>
          <p:cNvPr id="20" name="Rounded Rectangle 19"/>
          <p:cNvSpPr>
            <a:spLocks noChangeArrowheads="1"/>
          </p:cNvSpPr>
          <p:nvPr/>
        </p:nvSpPr>
        <p:spPr bwMode="auto">
          <a:xfrm rot="16200000">
            <a:off x="1473200" y="3484563"/>
            <a:ext cx="1016000" cy="508000"/>
          </a:xfrm>
          <a:prstGeom prst="roundRect">
            <a:avLst>
              <a:gd name="adj" fmla="val 12556"/>
            </a:avLst>
          </a:prstGeom>
          <a:gradFill rotWithShape="1">
            <a:gsLst>
              <a:gs pos="0">
                <a:srgbClr val="C6D9F1"/>
              </a:gs>
              <a:gs pos="100000">
                <a:srgbClr val="558ED5"/>
              </a:gs>
            </a:gsLst>
            <a:lin ang="270000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sz="2000" dirty="0"/>
              <a:t>Energy</a:t>
            </a:r>
            <a:endParaRPr lang="en-US" sz="2000" dirty="0"/>
          </a:p>
        </p:txBody>
      </p:sp>
      <p:sp>
        <p:nvSpPr>
          <p:cNvPr id="21" name="Rounded Rectangle 20"/>
          <p:cNvSpPr>
            <a:spLocks noChangeArrowheads="1"/>
          </p:cNvSpPr>
          <p:nvPr/>
        </p:nvSpPr>
        <p:spPr bwMode="auto">
          <a:xfrm>
            <a:off x="2717800" y="1808163"/>
            <a:ext cx="444500" cy="508000"/>
          </a:xfrm>
          <a:prstGeom prst="roundRect">
            <a:avLst>
              <a:gd name="adj" fmla="val 12556"/>
            </a:avLst>
          </a:prstGeom>
          <a:gradFill rotWithShape="1">
            <a:gsLst>
              <a:gs pos="0">
                <a:srgbClr val="C6D9F1"/>
              </a:gs>
              <a:gs pos="100000">
                <a:srgbClr val="558ED5"/>
              </a:gs>
            </a:gsLst>
            <a:lin ang="270000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defRPr/>
            </a:pPr>
            <a:r>
              <a:rPr lang="en-US" sz="2000" dirty="0"/>
              <a:t>s</a:t>
            </a:r>
            <a:endParaRPr lang="en-US" sz="2000" dirty="0"/>
          </a:p>
        </p:txBody>
      </p:sp>
      <p:sp>
        <p:nvSpPr>
          <p:cNvPr id="22" name="Rounded Rectangle 21"/>
          <p:cNvSpPr>
            <a:spLocks noChangeArrowheads="1"/>
          </p:cNvSpPr>
          <p:nvPr/>
        </p:nvSpPr>
        <p:spPr bwMode="auto">
          <a:xfrm>
            <a:off x="3492500" y="3484563"/>
            <a:ext cx="444500" cy="508000"/>
          </a:xfrm>
          <a:prstGeom prst="roundRect">
            <a:avLst>
              <a:gd name="adj" fmla="val 12556"/>
            </a:avLst>
          </a:prstGeom>
          <a:gradFill rotWithShape="1">
            <a:gsLst>
              <a:gs pos="0">
                <a:srgbClr val="C6D9F1"/>
              </a:gs>
              <a:gs pos="100000">
                <a:srgbClr val="558ED5"/>
              </a:gs>
            </a:gsLst>
            <a:lin ang="270000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defRPr/>
            </a:pPr>
            <a:r>
              <a:rPr lang="en-US" sz="2000" dirty="0"/>
              <a:t>p</a:t>
            </a:r>
            <a:endParaRPr lang="en-US" sz="2000" dirty="0"/>
          </a:p>
        </p:txBody>
      </p:sp>
      <p:sp>
        <p:nvSpPr>
          <p:cNvPr id="23" name="Rounded Rectangle 22"/>
          <p:cNvSpPr>
            <a:spLocks noChangeArrowheads="1"/>
          </p:cNvSpPr>
          <p:nvPr/>
        </p:nvSpPr>
        <p:spPr bwMode="auto">
          <a:xfrm>
            <a:off x="6375400" y="1300164"/>
            <a:ext cx="3048000" cy="1557337"/>
          </a:xfrm>
          <a:prstGeom prst="roundRect">
            <a:avLst>
              <a:gd name="adj" fmla="val 12556"/>
            </a:avLst>
          </a:prstGeom>
          <a:gradFill rotWithShape="1">
            <a:gsLst>
              <a:gs pos="0">
                <a:srgbClr val="C6D9F1"/>
              </a:gs>
              <a:gs pos="100000">
                <a:srgbClr val="558ED5"/>
              </a:gs>
            </a:gsLst>
            <a:lin ang="270000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sz="2000" dirty="0" err="1"/>
              <a:t>Bandstructure</a:t>
            </a:r>
            <a:r>
              <a:rPr lang="en-US" sz="2000" dirty="0"/>
              <a:t> for </a:t>
            </a:r>
          </a:p>
          <a:p>
            <a:pPr>
              <a:defRPr/>
            </a:pPr>
            <a:r>
              <a:rPr lang="en-US" sz="2000" dirty="0" err="1"/>
              <a:t>s</a:t>
            </a:r>
            <a:r>
              <a:rPr lang="en-US" sz="2000" dirty="0" err="1"/>
              <a:t>s</a:t>
            </a:r>
            <a:r>
              <a:rPr lang="en-US" sz="2000" dirty="0" err="1">
                <a:latin typeface="Symbol" charset="2"/>
                <a:cs typeface="Symbol" charset="2"/>
              </a:rPr>
              <a:t>s</a:t>
            </a:r>
            <a:r>
              <a:rPr lang="en-US" sz="2000" dirty="0"/>
              <a:t> =-3</a:t>
            </a:r>
          </a:p>
          <a:p>
            <a:pPr>
              <a:defRPr/>
            </a:pPr>
            <a:r>
              <a:rPr lang="en-US" sz="2000" dirty="0" err="1"/>
              <a:t>pp</a:t>
            </a:r>
            <a:r>
              <a:rPr lang="en-US" sz="2000" dirty="0" err="1">
                <a:latin typeface="Symbol" charset="2"/>
                <a:cs typeface="Symbol" charset="2"/>
              </a:rPr>
              <a:t>s</a:t>
            </a:r>
            <a:r>
              <a:rPr lang="en-US" sz="2000" dirty="0"/>
              <a:t> = 2</a:t>
            </a:r>
          </a:p>
          <a:p>
            <a:pPr>
              <a:defRPr/>
            </a:pPr>
            <a:r>
              <a:rPr lang="en-US" sz="2000" dirty="0" err="1"/>
              <a:t>s</a:t>
            </a:r>
            <a:r>
              <a:rPr lang="en-US" sz="2000" dirty="0" err="1"/>
              <a:t>p</a:t>
            </a:r>
            <a:r>
              <a:rPr lang="en-US" sz="2000" dirty="0" err="1">
                <a:latin typeface="Symbol" charset="2"/>
                <a:cs typeface="Symbol" charset="2"/>
              </a:rPr>
              <a:t>s</a:t>
            </a:r>
            <a:r>
              <a:rPr lang="en-US" sz="2000" dirty="0"/>
              <a:t> = 2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9667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29" name="Picture 3" descr="plorbTBSOC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802063"/>
            <a:ext cx="4572000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0" name="Picture 2" descr="plTB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990600"/>
            <a:ext cx="4140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</a:rPr>
              <a:t>Tight-binding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sp>
        <p:nvSpPr>
          <p:cNvPr id="19" name="Rounded Rectangle 18"/>
          <p:cNvSpPr>
            <a:spLocks noChangeArrowheads="1"/>
          </p:cNvSpPr>
          <p:nvPr/>
        </p:nvSpPr>
        <p:spPr bwMode="auto">
          <a:xfrm>
            <a:off x="2679700" y="6291263"/>
            <a:ext cx="3048000" cy="508000"/>
          </a:xfrm>
          <a:prstGeom prst="roundRect">
            <a:avLst>
              <a:gd name="adj" fmla="val 12556"/>
            </a:avLst>
          </a:prstGeom>
          <a:gradFill rotWithShape="1">
            <a:gsLst>
              <a:gs pos="0">
                <a:srgbClr val="C6D9F1"/>
              </a:gs>
              <a:gs pos="100000">
                <a:srgbClr val="558ED5"/>
              </a:gs>
            </a:gsLst>
            <a:lin ang="270000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sz="2000" dirty="0"/>
              <a:t>Momentum in the crystal</a:t>
            </a:r>
            <a:endParaRPr lang="en-US" sz="2000" dirty="0"/>
          </a:p>
        </p:txBody>
      </p:sp>
      <p:sp>
        <p:nvSpPr>
          <p:cNvPr id="20" name="Rounded Rectangle 19"/>
          <p:cNvSpPr>
            <a:spLocks noChangeArrowheads="1"/>
          </p:cNvSpPr>
          <p:nvPr/>
        </p:nvSpPr>
        <p:spPr bwMode="auto">
          <a:xfrm rot="16200000">
            <a:off x="1473200" y="3484563"/>
            <a:ext cx="1016000" cy="508000"/>
          </a:xfrm>
          <a:prstGeom prst="roundRect">
            <a:avLst>
              <a:gd name="adj" fmla="val 12556"/>
            </a:avLst>
          </a:prstGeom>
          <a:gradFill rotWithShape="1">
            <a:gsLst>
              <a:gs pos="0">
                <a:srgbClr val="C6D9F1"/>
              </a:gs>
              <a:gs pos="100000">
                <a:srgbClr val="558ED5"/>
              </a:gs>
            </a:gsLst>
            <a:lin ang="270000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sz="2000" dirty="0"/>
              <a:t>Energy</a:t>
            </a:r>
            <a:endParaRPr lang="en-US" sz="2000" dirty="0"/>
          </a:p>
        </p:txBody>
      </p:sp>
      <p:sp>
        <p:nvSpPr>
          <p:cNvPr id="23" name="Rounded Rectangle 22"/>
          <p:cNvSpPr>
            <a:spLocks noChangeArrowheads="1"/>
          </p:cNvSpPr>
          <p:nvPr/>
        </p:nvSpPr>
        <p:spPr bwMode="auto">
          <a:xfrm>
            <a:off x="6375400" y="1300164"/>
            <a:ext cx="3048000" cy="1557337"/>
          </a:xfrm>
          <a:prstGeom prst="roundRect">
            <a:avLst>
              <a:gd name="adj" fmla="val 12556"/>
            </a:avLst>
          </a:prstGeom>
          <a:gradFill rotWithShape="1">
            <a:gsLst>
              <a:gs pos="0">
                <a:srgbClr val="C6D9F1"/>
              </a:gs>
              <a:gs pos="100000">
                <a:srgbClr val="558ED5"/>
              </a:gs>
            </a:gsLst>
            <a:lin ang="270000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sz="2000" dirty="0" err="1"/>
              <a:t>Bandstructure</a:t>
            </a:r>
            <a:r>
              <a:rPr lang="en-US" sz="2000" dirty="0"/>
              <a:t> for </a:t>
            </a:r>
          </a:p>
          <a:p>
            <a:pPr>
              <a:defRPr/>
            </a:pPr>
            <a:r>
              <a:rPr lang="en-US" sz="2000" dirty="0" err="1"/>
              <a:t>s</a:t>
            </a:r>
            <a:r>
              <a:rPr lang="en-US" sz="2000" dirty="0" err="1"/>
              <a:t>s</a:t>
            </a:r>
            <a:r>
              <a:rPr lang="en-US" sz="2000" dirty="0" err="1">
                <a:latin typeface="Symbol" charset="2"/>
                <a:cs typeface="Symbol" charset="2"/>
              </a:rPr>
              <a:t>s</a:t>
            </a:r>
            <a:r>
              <a:rPr lang="en-US" sz="2000" dirty="0"/>
              <a:t> =-3</a:t>
            </a:r>
          </a:p>
          <a:p>
            <a:pPr>
              <a:defRPr/>
            </a:pPr>
            <a:r>
              <a:rPr lang="en-US" sz="2000" dirty="0" err="1"/>
              <a:t>pp</a:t>
            </a:r>
            <a:r>
              <a:rPr lang="en-US" sz="2000" dirty="0" err="1">
                <a:latin typeface="Symbol" charset="2"/>
                <a:cs typeface="Symbol" charset="2"/>
              </a:rPr>
              <a:t>s</a:t>
            </a:r>
            <a:r>
              <a:rPr lang="en-US" sz="2000" dirty="0"/>
              <a:t> = 2</a:t>
            </a:r>
          </a:p>
          <a:p>
            <a:pPr>
              <a:defRPr/>
            </a:pPr>
            <a:r>
              <a:rPr lang="en-US" sz="2000" dirty="0" err="1"/>
              <a:t>s</a:t>
            </a:r>
            <a:r>
              <a:rPr lang="en-US" sz="2000" dirty="0" err="1"/>
              <a:t>p</a:t>
            </a:r>
            <a:r>
              <a:rPr lang="en-US" sz="2000" dirty="0" err="1">
                <a:latin typeface="Symbol" charset="2"/>
                <a:cs typeface="Symbol" charset="2"/>
              </a:rPr>
              <a:t>s</a:t>
            </a:r>
            <a:r>
              <a:rPr lang="en-US" sz="2000" dirty="0"/>
              <a:t> = 2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7878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400">
                <a:solidFill>
                  <a:srgbClr val="FFFFFF"/>
                </a:solidFill>
              </a:rPr>
              <a:t>Effective model for the lowest doublet – g-tensor</a:t>
            </a:r>
            <a:endParaRPr lang="en-US" altLang="en-US" sz="2400">
              <a:solidFill>
                <a:srgbClr val="B7DEE8"/>
              </a:solidFill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pic>
        <p:nvPicPr>
          <p:cNvPr id="122883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75" y="1179513"/>
            <a:ext cx="34163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4" name="Picture 1" descr="plEnlevpBldot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75" y="1895475"/>
            <a:ext cx="4572000" cy="452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>
            <a:spLocks noChangeArrowheads="1"/>
          </p:cNvSpPr>
          <p:nvPr/>
        </p:nvSpPr>
        <p:spPr bwMode="auto">
          <a:xfrm>
            <a:off x="1666876" y="1662114"/>
            <a:ext cx="2435225" cy="1093787"/>
          </a:xfrm>
          <a:prstGeom prst="roundRect">
            <a:avLst>
              <a:gd name="adj" fmla="val 9523"/>
            </a:avLst>
          </a:prstGeom>
          <a:gradFill rotWithShape="1">
            <a:gsLst>
              <a:gs pos="0">
                <a:srgbClr val="C6D9F1"/>
              </a:gs>
              <a:gs pos="100000">
                <a:srgbClr val="558ED5"/>
              </a:gs>
            </a:gsLst>
            <a:lin ang="270000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sz="2000" dirty="0"/>
              <a:t>Eigen-values as a function of magnetic field strength</a:t>
            </a:r>
          </a:p>
          <a:p>
            <a:pPr>
              <a:defRPr/>
            </a:pPr>
            <a:endParaRPr lang="en-US" sz="2000" dirty="0"/>
          </a:p>
        </p:txBody>
      </p:sp>
      <p:pic>
        <p:nvPicPr>
          <p:cNvPr id="122886" name="Picture 11" descr="plpjjz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5445126"/>
            <a:ext cx="977900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7" name="Picture 13" descr="plpjjz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00" y="4873625"/>
            <a:ext cx="8509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8" name="Picture 2" descr="MHjjzonhalf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0" y="1179514"/>
            <a:ext cx="3473450" cy="157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889" name="Group 8"/>
          <p:cNvGrpSpPr>
            <a:grpSpLocks/>
          </p:cNvGrpSpPr>
          <p:nvPr/>
        </p:nvGrpSpPr>
        <p:grpSpPr bwMode="auto">
          <a:xfrm>
            <a:off x="7191376" y="2943225"/>
            <a:ext cx="3159125" cy="1093788"/>
            <a:chOff x="5667375" y="2943158"/>
            <a:chExt cx="3159125" cy="1093228"/>
          </a:xfrm>
        </p:grpSpPr>
        <p:sp>
          <p:nvSpPr>
            <p:cNvPr id="11" name="Rounded Rectangle 10"/>
            <p:cNvSpPr>
              <a:spLocks noChangeArrowheads="1"/>
            </p:cNvSpPr>
            <p:nvPr/>
          </p:nvSpPr>
          <p:spPr bwMode="auto">
            <a:xfrm>
              <a:off x="5667375" y="2943158"/>
              <a:ext cx="3159125" cy="1093228"/>
            </a:xfrm>
            <a:prstGeom prst="roundRect">
              <a:avLst>
                <a:gd name="adj" fmla="val 9523"/>
              </a:avLst>
            </a:prstGeom>
            <a:gradFill rotWithShape="1">
              <a:gsLst>
                <a:gs pos="0">
                  <a:srgbClr val="C6D9F1"/>
                </a:gs>
                <a:gs pos="100000">
                  <a:srgbClr val="558ED5"/>
                </a:gs>
              </a:gsLst>
              <a:lin ang="2700000"/>
            </a:gradFill>
            <a:ln>
              <a:noFill/>
            </a:ln>
            <a:effectLst>
              <a:outerShdw blurRad="40000" dist="63500" dir="2700000" rotWithShape="0">
                <a:schemeClr val="tx2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000" dirty="0"/>
            </a:p>
          </p:txBody>
        </p:sp>
        <p:pic>
          <p:nvPicPr>
            <p:cNvPr id="122893" name="Picture 7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8525" y="3223072"/>
              <a:ext cx="2514600" cy="40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2890" name="Picture 12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654550"/>
            <a:ext cx="13462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91" name="Picture 14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75" y="1309688"/>
            <a:ext cx="6223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014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3" name="Picture 4" descr="plTBBrokenInv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990600"/>
            <a:ext cx="4140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lt1"/>
                </a:solidFill>
              </a:rPr>
              <a:t>Tight-binding - surface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sp>
        <p:nvSpPr>
          <p:cNvPr id="19" name="Rounded Rectangle 18"/>
          <p:cNvSpPr>
            <a:spLocks noChangeArrowheads="1"/>
          </p:cNvSpPr>
          <p:nvPr/>
        </p:nvSpPr>
        <p:spPr bwMode="auto">
          <a:xfrm>
            <a:off x="2679700" y="6291263"/>
            <a:ext cx="3048000" cy="508000"/>
          </a:xfrm>
          <a:prstGeom prst="roundRect">
            <a:avLst>
              <a:gd name="adj" fmla="val 12556"/>
            </a:avLst>
          </a:prstGeom>
          <a:gradFill rotWithShape="1">
            <a:gsLst>
              <a:gs pos="0">
                <a:srgbClr val="C6D9F1"/>
              </a:gs>
              <a:gs pos="100000">
                <a:srgbClr val="558ED5"/>
              </a:gs>
            </a:gsLst>
            <a:lin ang="270000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sz="2000" dirty="0"/>
              <a:t>Momentum in the crystal</a:t>
            </a:r>
            <a:endParaRPr lang="en-US" sz="2000" dirty="0"/>
          </a:p>
        </p:txBody>
      </p:sp>
      <p:sp>
        <p:nvSpPr>
          <p:cNvPr id="20" name="Rounded Rectangle 19"/>
          <p:cNvSpPr>
            <a:spLocks noChangeArrowheads="1"/>
          </p:cNvSpPr>
          <p:nvPr/>
        </p:nvSpPr>
        <p:spPr bwMode="auto">
          <a:xfrm rot="16200000">
            <a:off x="1473200" y="3484563"/>
            <a:ext cx="1016000" cy="508000"/>
          </a:xfrm>
          <a:prstGeom prst="roundRect">
            <a:avLst>
              <a:gd name="adj" fmla="val 12556"/>
            </a:avLst>
          </a:prstGeom>
          <a:gradFill rotWithShape="1">
            <a:gsLst>
              <a:gs pos="0">
                <a:srgbClr val="C6D9F1"/>
              </a:gs>
              <a:gs pos="100000">
                <a:srgbClr val="558ED5"/>
              </a:gs>
            </a:gsLst>
            <a:lin ang="270000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sz="2000" dirty="0"/>
              <a:t>Energy</a:t>
            </a:r>
            <a:endParaRPr lang="en-US" sz="2000" dirty="0"/>
          </a:p>
        </p:txBody>
      </p:sp>
      <p:sp>
        <p:nvSpPr>
          <p:cNvPr id="23" name="Rounded Rectangle 22"/>
          <p:cNvSpPr>
            <a:spLocks noChangeArrowheads="1"/>
          </p:cNvSpPr>
          <p:nvPr/>
        </p:nvSpPr>
        <p:spPr bwMode="auto">
          <a:xfrm>
            <a:off x="6375400" y="1300164"/>
            <a:ext cx="3048000" cy="1557337"/>
          </a:xfrm>
          <a:prstGeom prst="roundRect">
            <a:avLst>
              <a:gd name="adj" fmla="val 12556"/>
            </a:avLst>
          </a:prstGeom>
          <a:gradFill rotWithShape="1">
            <a:gsLst>
              <a:gs pos="0">
                <a:srgbClr val="C6D9F1"/>
              </a:gs>
              <a:gs pos="100000">
                <a:srgbClr val="558ED5"/>
              </a:gs>
            </a:gsLst>
            <a:lin ang="270000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sz="2000" dirty="0" err="1"/>
              <a:t>Bandstructure</a:t>
            </a:r>
            <a:r>
              <a:rPr lang="en-US" sz="2000" dirty="0"/>
              <a:t> for </a:t>
            </a:r>
          </a:p>
          <a:p>
            <a:pPr>
              <a:defRPr/>
            </a:pPr>
            <a:r>
              <a:rPr lang="en-US" sz="2000" dirty="0" err="1"/>
              <a:t>s</a:t>
            </a:r>
            <a:r>
              <a:rPr lang="en-US" sz="2000" dirty="0" err="1"/>
              <a:t>s</a:t>
            </a:r>
            <a:r>
              <a:rPr lang="en-US" sz="2000" dirty="0" err="1">
                <a:latin typeface="Symbol" charset="2"/>
                <a:cs typeface="Symbol" charset="2"/>
              </a:rPr>
              <a:t>s</a:t>
            </a:r>
            <a:r>
              <a:rPr lang="en-US" sz="2000" dirty="0"/>
              <a:t> =-3</a:t>
            </a:r>
          </a:p>
          <a:p>
            <a:pPr>
              <a:defRPr/>
            </a:pPr>
            <a:r>
              <a:rPr lang="en-US" sz="2000" dirty="0" err="1"/>
              <a:t>pp</a:t>
            </a:r>
            <a:r>
              <a:rPr lang="en-US" sz="2000" dirty="0" err="1">
                <a:latin typeface="Symbol" charset="2"/>
                <a:cs typeface="Symbol" charset="2"/>
              </a:rPr>
              <a:t>s</a:t>
            </a:r>
            <a:r>
              <a:rPr lang="en-US" sz="2000" dirty="0"/>
              <a:t> = 2</a:t>
            </a:r>
          </a:p>
          <a:p>
            <a:pPr>
              <a:defRPr/>
            </a:pPr>
            <a:r>
              <a:rPr lang="en-US" sz="2000" dirty="0" err="1"/>
              <a:t>s</a:t>
            </a:r>
            <a:r>
              <a:rPr lang="en-US" sz="2000" dirty="0" err="1"/>
              <a:t>p</a:t>
            </a:r>
            <a:r>
              <a:rPr lang="en-US" sz="2000" dirty="0" err="1">
                <a:latin typeface="Symbol" charset="2"/>
                <a:cs typeface="Symbol" charset="2"/>
              </a:rPr>
              <a:t>s</a:t>
            </a:r>
            <a:r>
              <a:rPr lang="en-US" sz="2000" dirty="0"/>
              <a:t> = 2</a:t>
            </a:r>
            <a:endParaRPr lang="en-US" sz="2000" dirty="0"/>
          </a:p>
        </p:txBody>
      </p:sp>
      <p:pic>
        <p:nvPicPr>
          <p:cNvPr id="202759" name="Picture 3" descr="plRashbaSpi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613" y="3230564"/>
            <a:ext cx="3249612" cy="324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Donut 9"/>
          <p:cNvSpPr>
            <a:spLocks/>
          </p:cNvSpPr>
          <p:nvPr/>
        </p:nvSpPr>
        <p:spPr bwMode="auto">
          <a:xfrm>
            <a:off x="2768600" y="4124325"/>
            <a:ext cx="1600200" cy="666750"/>
          </a:xfrm>
          <a:custGeom>
            <a:avLst/>
            <a:gdLst>
              <a:gd name="T0" fmla="*/ 0 w 1600200"/>
              <a:gd name="T1" fmla="*/ 333375 h 666750"/>
              <a:gd name="T2" fmla="*/ 800100 w 1600200"/>
              <a:gd name="T3" fmla="*/ 0 h 666750"/>
              <a:gd name="T4" fmla="*/ 1600200 w 1600200"/>
              <a:gd name="T5" fmla="*/ 333375 h 666750"/>
              <a:gd name="T6" fmla="*/ 800100 w 1600200"/>
              <a:gd name="T7" fmla="*/ 666750 h 666750"/>
              <a:gd name="T8" fmla="*/ 0 w 1600200"/>
              <a:gd name="T9" fmla="*/ 333375 h 666750"/>
              <a:gd name="T10" fmla="*/ 77790 w 1600200"/>
              <a:gd name="T11" fmla="*/ 333375 h 666750"/>
              <a:gd name="T12" fmla="*/ 800100 w 1600200"/>
              <a:gd name="T13" fmla="*/ 588960 h 666750"/>
              <a:gd name="T14" fmla="*/ 1522410 w 1600200"/>
              <a:gd name="T15" fmla="*/ 333375 h 666750"/>
              <a:gd name="T16" fmla="*/ 800100 w 1600200"/>
              <a:gd name="T17" fmla="*/ 77790 h 666750"/>
              <a:gd name="T18" fmla="*/ 77790 w 1600200"/>
              <a:gd name="T19" fmla="*/ 333375 h 66675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600200" h="666750">
                <a:moveTo>
                  <a:pt x="0" y="333375"/>
                </a:moveTo>
                <a:cubicBezTo>
                  <a:pt x="0" y="149257"/>
                  <a:pt x="358217" y="0"/>
                  <a:pt x="800100" y="0"/>
                </a:cubicBezTo>
                <a:cubicBezTo>
                  <a:pt x="1241983" y="0"/>
                  <a:pt x="1600200" y="149257"/>
                  <a:pt x="1600200" y="333375"/>
                </a:cubicBezTo>
                <a:cubicBezTo>
                  <a:pt x="1600200" y="517493"/>
                  <a:pt x="1241983" y="666750"/>
                  <a:pt x="800100" y="666750"/>
                </a:cubicBezTo>
                <a:cubicBezTo>
                  <a:pt x="358217" y="666750"/>
                  <a:pt x="0" y="517493"/>
                  <a:pt x="0" y="333375"/>
                </a:cubicBezTo>
                <a:close/>
                <a:moveTo>
                  <a:pt x="77790" y="333375"/>
                </a:moveTo>
                <a:cubicBezTo>
                  <a:pt x="77790" y="474531"/>
                  <a:pt x="401179" y="588960"/>
                  <a:pt x="800100" y="588960"/>
                </a:cubicBezTo>
                <a:cubicBezTo>
                  <a:pt x="1199021" y="588960"/>
                  <a:pt x="1522410" y="474531"/>
                  <a:pt x="1522410" y="333375"/>
                </a:cubicBezTo>
                <a:cubicBezTo>
                  <a:pt x="1522410" y="192219"/>
                  <a:pt x="1199021" y="77790"/>
                  <a:pt x="800100" y="77790"/>
                </a:cubicBezTo>
                <a:cubicBezTo>
                  <a:pt x="401179" y="77790"/>
                  <a:pt x="77790" y="192219"/>
                  <a:pt x="77790" y="333375"/>
                </a:cubicBezTo>
                <a:close/>
              </a:path>
            </a:pathLst>
          </a:cu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 cap="flat" cmpd="sng">
            <a:solidFill>
              <a:srgbClr val="4A7EBB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sp>
        <p:nvSpPr>
          <p:cNvPr id="12" name="Rounded Rectangle 11"/>
          <p:cNvSpPr>
            <a:spLocks noChangeArrowheads="1"/>
          </p:cNvSpPr>
          <p:nvPr/>
        </p:nvSpPr>
        <p:spPr bwMode="auto">
          <a:xfrm>
            <a:off x="3238500" y="4791075"/>
            <a:ext cx="3390900" cy="508000"/>
          </a:xfrm>
          <a:prstGeom prst="roundRect">
            <a:avLst>
              <a:gd name="adj" fmla="val 12556"/>
            </a:avLst>
          </a:prstGeom>
          <a:gradFill rotWithShape="1">
            <a:gsLst>
              <a:gs pos="0">
                <a:srgbClr val="C6D9F1"/>
              </a:gs>
              <a:gs pos="100000">
                <a:srgbClr val="558ED5"/>
              </a:gs>
            </a:gsLst>
            <a:lin ang="270000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sz="2000" dirty="0" err="1"/>
              <a:t>Rashba</a:t>
            </a:r>
            <a:r>
              <a:rPr lang="en-US" sz="2000" dirty="0"/>
              <a:t> splitting due to surface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8886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400" dirty="0" err="1">
                <a:solidFill>
                  <a:schemeClr val="lt1"/>
                </a:solidFill>
              </a:rPr>
              <a:t>Rashba</a:t>
            </a:r>
            <a:r>
              <a:rPr lang="en-US" sz="2400" dirty="0">
                <a:solidFill>
                  <a:schemeClr val="lt1"/>
                </a:solidFill>
              </a:rPr>
              <a:t> effect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grpSp>
        <p:nvGrpSpPr>
          <p:cNvPr id="203779" name="Group 2"/>
          <p:cNvGrpSpPr>
            <a:grpSpLocks/>
          </p:cNvGrpSpPr>
          <p:nvPr/>
        </p:nvGrpSpPr>
        <p:grpSpPr bwMode="auto">
          <a:xfrm>
            <a:off x="2230438" y="2247900"/>
            <a:ext cx="4013200" cy="1435100"/>
            <a:chOff x="1930400" y="2247900"/>
            <a:chExt cx="4013200" cy="1435100"/>
          </a:xfrm>
        </p:grpSpPr>
        <p:sp>
          <p:nvSpPr>
            <p:cNvPr id="2" name="Oval 1"/>
            <p:cNvSpPr>
              <a:spLocks noChangeArrowheads="1"/>
            </p:cNvSpPr>
            <p:nvPr/>
          </p:nvSpPr>
          <p:spPr bwMode="auto">
            <a:xfrm>
              <a:off x="1930400" y="22479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3153833" y="22479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8" name="Oval 7"/>
            <p:cNvSpPr>
              <a:spLocks noChangeArrowheads="1"/>
            </p:cNvSpPr>
            <p:nvPr/>
          </p:nvSpPr>
          <p:spPr bwMode="auto">
            <a:xfrm>
              <a:off x="4377266" y="22479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5600700" y="22479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1930400" y="33528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1" name="Oval 10"/>
            <p:cNvSpPr>
              <a:spLocks noChangeArrowheads="1"/>
            </p:cNvSpPr>
            <p:nvPr/>
          </p:nvSpPr>
          <p:spPr bwMode="auto">
            <a:xfrm>
              <a:off x="3153833" y="33528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4377266" y="33528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5600700" y="33528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sp>
        <p:nvSpPr>
          <p:cNvPr id="14" name="Rounded Rectangle 13"/>
          <p:cNvSpPr>
            <a:spLocks noChangeArrowheads="1"/>
          </p:cNvSpPr>
          <p:nvPr/>
        </p:nvSpPr>
        <p:spPr bwMode="auto">
          <a:xfrm>
            <a:off x="7061200" y="2174875"/>
            <a:ext cx="1651000" cy="508000"/>
          </a:xfrm>
          <a:prstGeom prst="roundRect">
            <a:avLst>
              <a:gd name="adj" fmla="val 12556"/>
            </a:avLst>
          </a:prstGeom>
          <a:gradFill rotWithShape="1">
            <a:gsLst>
              <a:gs pos="0">
                <a:srgbClr val="C6D9F1"/>
              </a:gs>
              <a:gs pos="100000">
                <a:srgbClr val="558ED5"/>
              </a:gs>
            </a:gsLst>
            <a:lin ang="270000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sz="2000" dirty="0"/>
              <a:t>Surface layer</a:t>
            </a:r>
            <a:endParaRPr lang="en-US" sz="2000" dirty="0"/>
          </a:p>
        </p:txBody>
      </p:sp>
      <p:pic>
        <p:nvPicPr>
          <p:cNvPr id="203781" name="Picture 17" descr="plorballK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363" y="1903414"/>
            <a:ext cx="444500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urved Down Arrow 3"/>
          <p:cNvSpPr>
            <a:spLocks noChangeArrowheads="1"/>
          </p:cNvSpPr>
          <p:nvPr/>
        </p:nvSpPr>
        <p:spPr bwMode="auto">
          <a:xfrm>
            <a:off x="3581400" y="1371600"/>
            <a:ext cx="1333500" cy="419100"/>
          </a:xfrm>
          <a:prstGeom prst="curvedDownArrow">
            <a:avLst>
              <a:gd name="adj1" fmla="val 25013"/>
              <a:gd name="adj2" fmla="val 49996"/>
              <a:gd name="adj3" fmla="val 25000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Rounded Rectangle 19"/>
          <p:cNvSpPr>
            <a:spLocks noChangeArrowheads="1"/>
          </p:cNvSpPr>
          <p:nvPr/>
        </p:nvSpPr>
        <p:spPr bwMode="auto">
          <a:xfrm>
            <a:off x="5059364" y="1166813"/>
            <a:ext cx="2928937" cy="736600"/>
          </a:xfrm>
          <a:prstGeom prst="roundRect">
            <a:avLst>
              <a:gd name="adj" fmla="val 12556"/>
            </a:avLst>
          </a:prstGeom>
          <a:gradFill rotWithShape="1">
            <a:gsLst>
              <a:gs pos="0">
                <a:srgbClr val="C6D9F1"/>
              </a:gs>
              <a:gs pos="100000">
                <a:srgbClr val="558ED5"/>
              </a:gs>
            </a:gsLst>
            <a:lin ang="270000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sz="2000" dirty="0"/>
              <a:t>How can an electron hop from site A to B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14164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0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400" dirty="0" err="1">
                <a:solidFill>
                  <a:schemeClr val="lt1"/>
                </a:solidFill>
              </a:rPr>
              <a:t>Rashba</a:t>
            </a:r>
            <a:r>
              <a:rPr lang="en-US" sz="2400" dirty="0">
                <a:solidFill>
                  <a:schemeClr val="lt1"/>
                </a:solidFill>
              </a:rPr>
              <a:t> effect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grpSp>
        <p:nvGrpSpPr>
          <p:cNvPr id="204803" name="Group 2"/>
          <p:cNvGrpSpPr>
            <a:grpSpLocks/>
          </p:cNvGrpSpPr>
          <p:nvPr/>
        </p:nvGrpSpPr>
        <p:grpSpPr bwMode="auto">
          <a:xfrm>
            <a:off x="2230438" y="2247900"/>
            <a:ext cx="4013200" cy="1435100"/>
            <a:chOff x="1930400" y="2247900"/>
            <a:chExt cx="4013200" cy="1435100"/>
          </a:xfrm>
        </p:grpSpPr>
        <p:sp>
          <p:nvSpPr>
            <p:cNvPr id="2" name="Oval 1"/>
            <p:cNvSpPr>
              <a:spLocks noChangeArrowheads="1"/>
            </p:cNvSpPr>
            <p:nvPr/>
          </p:nvSpPr>
          <p:spPr bwMode="auto">
            <a:xfrm>
              <a:off x="1930400" y="22479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3153833" y="22479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8" name="Oval 7"/>
            <p:cNvSpPr>
              <a:spLocks noChangeArrowheads="1"/>
            </p:cNvSpPr>
            <p:nvPr/>
          </p:nvSpPr>
          <p:spPr bwMode="auto">
            <a:xfrm>
              <a:off x="4377266" y="22479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5600700" y="22479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1930400" y="33528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1" name="Oval 10"/>
            <p:cNvSpPr>
              <a:spLocks noChangeArrowheads="1"/>
            </p:cNvSpPr>
            <p:nvPr/>
          </p:nvSpPr>
          <p:spPr bwMode="auto">
            <a:xfrm>
              <a:off x="3153833" y="33528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4377266" y="33528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5600700" y="33528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sp>
        <p:nvSpPr>
          <p:cNvPr id="14" name="Rounded Rectangle 13"/>
          <p:cNvSpPr>
            <a:spLocks noChangeArrowheads="1"/>
          </p:cNvSpPr>
          <p:nvPr/>
        </p:nvSpPr>
        <p:spPr bwMode="auto">
          <a:xfrm>
            <a:off x="7061200" y="2174875"/>
            <a:ext cx="1651000" cy="508000"/>
          </a:xfrm>
          <a:prstGeom prst="roundRect">
            <a:avLst>
              <a:gd name="adj" fmla="val 12556"/>
            </a:avLst>
          </a:prstGeom>
          <a:gradFill rotWithShape="1">
            <a:gsLst>
              <a:gs pos="0">
                <a:srgbClr val="C6D9F1"/>
              </a:gs>
              <a:gs pos="100000">
                <a:srgbClr val="558ED5"/>
              </a:gs>
            </a:gsLst>
            <a:lin ang="270000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sz="2000" dirty="0"/>
              <a:t>Surface layer</a:t>
            </a:r>
            <a:endParaRPr lang="en-US" sz="2000" dirty="0"/>
          </a:p>
        </p:txBody>
      </p:sp>
      <p:pic>
        <p:nvPicPr>
          <p:cNvPr id="204805" name="Picture 18" descr="plorballK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863" y="1903414"/>
            <a:ext cx="444500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urved Down Arrow 3"/>
          <p:cNvSpPr>
            <a:spLocks noChangeArrowheads="1"/>
          </p:cNvSpPr>
          <p:nvPr/>
        </p:nvSpPr>
        <p:spPr bwMode="auto">
          <a:xfrm>
            <a:off x="3581400" y="1371600"/>
            <a:ext cx="1333500" cy="419100"/>
          </a:xfrm>
          <a:prstGeom prst="curvedDownArrow">
            <a:avLst>
              <a:gd name="adj1" fmla="val 25013"/>
              <a:gd name="adj2" fmla="val 49996"/>
              <a:gd name="adj3" fmla="val 25000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Rounded Rectangle 19"/>
          <p:cNvSpPr>
            <a:spLocks noChangeArrowheads="1"/>
          </p:cNvSpPr>
          <p:nvPr/>
        </p:nvSpPr>
        <p:spPr bwMode="auto">
          <a:xfrm>
            <a:off x="5059364" y="1166813"/>
            <a:ext cx="2928937" cy="736600"/>
          </a:xfrm>
          <a:prstGeom prst="roundRect">
            <a:avLst>
              <a:gd name="adj" fmla="val 12556"/>
            </a:avLst>
          </a:prstGeom>
          <a:gradFill rotWithShape="1">
            <a:gsLst>
              <a:gs pos="0">
                <a:srgbClr val="C6D9F1"/>
              </a:gs>
              <a:gs pos="100000">
                <a:srgbClr val="558ED5"/>
              </a:gs>
            </a:gsLst>
            <a:lin ang="270000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sz="2000" dirty="0"/>
              <a:t>How can an electron hop from site A to B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0105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400" dirty="0" err="1">
                <a:solidFill>
                  <a:schemeClr val="lt1"/>
                </a:solidFill>
              </a:rPr>
              <a:t>Rashba</a:t>
            </a:r>
            <a:r>
              <a:rPr lang="en-US" sz="2400" dirty="0">
                <a:solidFill>
                  <a:schemeClr val="lt1"/>
                </a:solidFill>
              </a:rPr>
              <a:t> effect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grpSp>
        <p:nvGrpSpPr>
          <p:cNvPr id="205827" name="Group 2"/>
          <p:cNvGrpSpPr>
            <a:grpSpLocks/>
          </p:cNvGrpSpPr>
          <p:nvPr/>
        </p:nvGrpSpPr>
        <p:grpSpPr bwMode="auto">
          <a:xfrm>
            <a:off x="2230438" y="2247900"/>
            <a:ext cx="4013200" cy="1435100"/>
            <a:chOff x="1930400" y="2247900"/>
            <a:chExt cx="4013200" cy="1435100"/>
          </a:xfrm>
        </p:grpSpPr>
        <p:sp>
          <p:nvSpPr>
            <p:cNvPr id="2" name="Oval 1"/>
            <p:cNvSpPr>
              <a:spLocks noChangeArrowheads="1"/>
            </p:cNvSpPr>
            <p:nvPr/>
          </p:nvSpPr>
          <p:spPr bwMode="auto">
            <a:xfrm>
              <a:off x="1930400" y="22479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3153833" y="22479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8" name="Oval 7"/>
            <p:cNvSpPr>
              <a:spLocks noChangeArrowheads="1"/>
            </p:cNvSpPr>
            <p:nvPr/>
          </p:nvSpPr>
          <p:spPr bwMode="auto">
            <a:xfrm>
              <a:off x="4377266" y="22479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5600700" y="22479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1930400" y="33528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1" name="Oval 10"/>
            <p:cNvSpPr>
              <a:spLocks noChangeArrowheads="1"/>
            </p:cNvSpPr>
            <p:nvPr/>
          </p:nvSpPr>
          <p:spPr bwMode="auto">
            <a:xfrm>
              <a:off x="3153833" y="33528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4377266" y="33528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5600700" y="33528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sp>
        <p:nvSpPr>
          <p:cNvPr id="14" name="Rounded Rectangle 13"/>
          <p:cNvSpPr>
            <a:spLocks noChangeArrowheads="1"/>
          </p:cNvSpPr>
          <p:nvPr/>
        </p:nvSpPr>
        <p:spPr bwMode="auto">
          <a:xfrm>
            <a:off x="7061200" y="2174875"/>
            <a:ext cx="1651000" cy="508000"/>
          </a:xfrm>
          <a:prstGeom prst="roundRect">
            <a:avLst>
              <a:gd name="adj" fmla="val 12556"/>
            </a:avLst>
          </a:prstGeom>
          <a:gradFill rotWithShape="1">
            <a:gsLst>
              <a:gs pos="0">
                <a:srgbClr val="C6D9F1"/>
              </a:gs>
              <a:gs pos="100000">
                <a:srgbClr val="558ED5"/>
              </a:gs>
            </a:gsLst>
            <a:lin ang="270000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sz="2000" dirty="0"/>
              <a:t>Surface layer</a:t>
            </a:r>
            <a:endParaRPr lang="en-US" sz="2000" dirty="0"/>
          </a:p>
        </p:txBody>
      </p:sp>
      <p:pic>
        <p:nvPicPr>
          <p:cNvPr id="205829" name="Picture 17" descr="plorballK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600" y="1916114"/>
            <a:ext cx="444500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0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963" y="5143500"/>
            <a:ext cx="1092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312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400" dirty="0" err="1">
                <a:solidFill>
                  <a:schemeClr val="lt1"/>
                </a:solidFill>
              </a:rPr>
              <a:t>Rashba</a:t>
            </a:r>
            <a:r>
              <a:rPr lang="en-US" sz="2400" dirty="0">
                <a:solidFill>
                  <a:schemeClr val="lt1"/>
                </a:solidFill>
              </a:rPr>
              <a:t> effect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grpSp>
        <p:nvGrpSpPr>
          <p:cNvPr id="206851" name="Group 2"/>
          <p:cNvGrpSpPr>
            <a:grpSpLocks/>
          </p:cNvGrpSpPr>
          <p:nvPr/>
        </p:nvGrpSpPr>
        <p:grpSpPr bwMode="auto">
          <a:xfrm>
            <a:off x="2230438" y="2247900"/>
            <a:ext cx="4013200" cy="1435100"/>
            <a:chOff x="1930400" y="2247900"/>
            <a:chExt cx="4013200" cy="1435100"/>
          </a:xfrm>
        </p:grpSpPr>
        <p:sp>
          <p:nvSpPr>
            <p:cNvPr id="2" name="Oval 1"/>
            <p:cNvSpPr>
              <a:spLocks noChangeArrowheads="1"/>
            </p:cNvSpPr>
            <p:nvPr/>
          </p:nvSpPr>
          <p:spPr bwMode="auto">
            <a:xfrm>
              <a:off x="1930400" y="22479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3153833" y="22479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8" name="Oval 7"/>
            <p:cNvSpPr>
              <a:spLocks noChangeArrowheads="1"/>
            </p:cNvSpPr>
            <p:nvPr/>
          </p:nvSpPr>
          <p:spPr bwMode="auto">
            <a:xfrm>
              <a:off x="4377266" y="22479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5600700" y="22479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1930400" y="33528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1" name="Oval 10"/>
            <p:cNvSpPr>
              <a:spLocks noChangeArrowheads="1"/>
            </p:cNvSpPr>
            <p:nvPr/>
          </p:nvSpPr>
          <p:spPr bwMode="auto">
            <a:xfrm>
              <a:off x="3153833" y="33528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4377266" y="33528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5600700" y="33528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sp>
        <p:nvSpPr>
          <p:cNvPr id="14" name="Rounded Rectangle 13"/>
          <p:cNvSpPr>
            <a:spLocks noChangeArrowheads="1"/>
          </p:cNvSpPr>
          <p:nvPr/>
        </p:nvSpPr>
        <p:spPr bwMode="auto">
          <a:xfrm>
            <a:off x="7061200" y="2174875"/>
            <a:ext cx="1651000" cy="508000"/>
          </a:xfrm>
          <a:prstGeom prst="roundRect">
            <a:avLst>
              <a:gd name="adj" fmla="val 12556"/>
            </a:avLst>
          </a:prstGeom>
          <a:gradFill rotWithShape="1">
            <a:gsLst>
              <a:gs pos="0">
                <a:srgbClr val="C6D9F1"/>
              </a:gs>
              <a:gs pos="100000">
                <a:srgbClr val="558ED5"/>
              </a:gs>
            </a:gsLst>
            <a:lin ang="270000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sz="2000" dirty="0"/>
              <a:t>Surface layer</a:t>
            </a:r>
            <a:endParaRPr lang="en-US" sz="2000" dirty="0"/>
          </a:p>
        </p:txBody>
      </p:sp>
      <p:pic>
        <p:nvPicPr>
          <p:cNvPr id="206853" name="Picture 17" descr="plorballK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200" y="3059114"/>
            <a:ext cx="444500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4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0" y="5124450"/>
            <a:ext cx="2032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766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400" dirty="0" err="1">
                <a:solidFill>
                  <a:schemeClr val="lt1"/>
                </a:solidFill>
              </a:rPr>
              <a:t>Rashba</a:t>
            </a:r>
            <a:r>
              <a:rPr lang="en-US" sz="2400" dirty="0">
                <a:solidFill>
                  <a:schemeClr val="lt1"/>
                </a:solidFill>
              </a:rPr>
              <a:t> effect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grpSp>
        <p:nvGrpSpPr>
          <p:cNvPr id="207875" name="Group 2"/>
          <p:cNvGrpSpPr>
            <a:grpSpLocks/>
          </p:cNvGrpSpPr>
          <p:nvPr/>
        </p:nvGrpSpPr>
        <p:grpSpPr bwMode="auto">
          <a:xfrm>
            <a:off x="2230438" y="2247900"/>
            <a:ext cx="4013200" cy="1435100"/>
            <a:chOff x="1930400" y="2247900"/>
            <a:chExt cx="4013200" cy="1435100"/>
          </a:xfrm>
        </p:grpSpPr>
        <p:sp>
          <p:nvSpPr>
            <p:cNvPr id="2" name="Oval 1"/>
            <p:cNvSpPr>
              <a:spLocks noChangeArrowheads="1"/>
            </p:cNvSpPr>
            <p:nvPr/>
          </p:nvSpPr>
          <p:spPr bwMode="auto">
            <a:xfrm>
              <a:off x="1930400" y="22479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3153833" y="22479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8" name="Oval 7"/>
            <p:cNvSpPr>
              <a:spLocks noChangeArrowheads="1"/>
            </p:cNvSpPr>
            <p:nvPr/>
          </p:nvSpPr>
          <p:spPr bwMode="auto">
            <a:xfrm>
              <a:off x="4377266" y="22479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5600700" y="22479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1930400" y="33528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1" name="Oval 10"/>
            <p:cNvSpPr>
              <a:spLocks noChangeArrowheads="1"/>
            </p:cNvSpPr>
            <p:nvPr/>
          </p:nvSpPr>
          <p:spPr bwMode="auto">
            <a:xfrm>
              <a:off x="3153833" y="33528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4377266" y="33528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5600700" y="33528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sp>
        <p:nvSpPr>
          <p:cNvPr id="14" name="Rounded Rectangle 13"/>
          <p:cNvSpPr>
            <a:spLocks noChangeArrowheads="1"/>
          </p:cNvSpPr>
          <p:nvPr/>
        </p:nvSpPr>
        <p:spPr bwMode="auto">
          <a:xfrm>
            <a:off x="7061200" y="2174875"/>
            <a:ext cx="1651000" cy="508000"/>
          </a:xfrm>
          <a:prstGeom prst="roundRect">
            <a:avLst>
              <a:gd name="adj" fmla="val 12556"/>
            </a:avLst>
          </a:prstGeom>
          <a:gradFill rotWithShape="1">
            <a:gsLst>
              <a:gs pos="0">
                <a:srgbClr val="C6D9F1"/>
              </a:gs>
              <a:gs pos="100000">
                <a:srgbClr val="558ED5"/>
              </a:gs>
            </a:gsLst>
            <a:lin ang="270000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sz="2000" dirty="0"/>
              <a:t>Surface layer</a:t>
            </a:r>
            <a:endParaRPr lang="en-US" sz="2000" dirty="0"/>
          </a:p>
        </p:txBody>
      </p:sp>
      <p:pic>
        <p:nvPicPr>
          <p:cNvPr id="207877" name="Picture 15" descr="plorballK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238" y="2222500"/>
            <a:ext cx="5334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878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550" y="5156200"/>
            <a:ext cx="33147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406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400" dirty="0" err="1">
                <a:solidFill>
                  <a:schemeClr val="lt1"/>
                </a:solidFill>
              </a:rPr>
              <a:t>Rashba</a:t>
            </a:r>
            <a:r>
              <a:rPr lang="en-US" sz="2400" dirty="0">
                <a:solidFill>
                  <a:schemeClr val="lt1"/>
                </a:solidFill>
              </a:rPr>
              <a:t> effect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grpSp>
        <p:nvGrpSpPr>
          <p:cNvPr id="208899" name="Group 2"/>
          <p:cNvGrpSpPr>
            <a:grpSpLocks/>
          </p:cNvGrpSpPr>
          <p:nvPr/>
        </p:nvGrpSpPr>
        <p:grpSpPr bwMode="auto">
          <a:xfrm>
            <a:off x="2230438" y="2247900"/>
            <a:ext cx="4013200" cy="1435100"/>
            <a:chOff x="1930400" y="2247900"/>
            <a:chExt cx="4013200" cy="1435100"/>
          </a:xfrm>
        </p:grpSpPr>
        <p:sp>
          <p:nvSpPr>
            <p:cNvPr id="2" name="Oval 1"/>
            <p:cNvSpPr>
              <a:spLocks noChangeArrowheads="1"/>
            </p:cNvSpPr>
            <p:nvPr/>
          </p:nvSpPr>
          <p:spPr bwMode="auto">
            <a:xfrm>
              <a:off x="1930400" y="22479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3153833" y="22479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8" name="Oval 7"/>
            <p:cNvSpPr>
              <a:spLocks noChangeArrowheads="1"/>
            </p:cNvSpPr>
            <p:nvPr/>
          </p:nvSpPr>
          <p:spPr bwMode="auto">
            <a:xfrm>
              <a:off x="4377266" y="22479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5600700" y="22479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1930400" y="33528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1" name="Oval 10"/>
            <p:cNvSpPr>
              <a:spLocks noChangeArrowheads="1"/>
            </p:cNvSpPr>
            <p:nvPr/>
          </p:nvSpPr>
          <p:spPr bwMode="auto">
            <a:xfrm>
              <a:off x="3153833" y="33528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4377266" y="33528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5600700" y="33528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sp>
        <p:nvSpPr>
          <p:cNvPr id="14" name="Rounded Rectangle 13"/>
          <p:cNvSpPr>
            <a:spLocks noChangeArrowheads="1"/>
          </p:cNvSpPr>
          <p:nvPr/>
        </p:nvSpPr>
        <p:spPr bwMode="auto">
          <a:xfrm>
            <a:off x="7061200" y="2174875"/>
            <a:ext cx="1651000" cy="508000"/>
          </a:xfrm>
          <a:prstGeom prst="roundRect">
            <a:avLst>
              <a:gd name="adj" fmla="val 12556"/>
            </a:avLst>
          </a:prstGeom>
          <a:gradFill rotWithShape="1">
            <a:gsLst>
              <a:gs pos="0">
                <a:srgbClr val="C6D9F1"/>
              </a:gs>
              <a:gs pos="100000">
                <a:srgbClr val="558ED5"/>
              </a:gs>
            </a:gsLst>
            <a:lin ang="270000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sz="2000" dirty="0"/>
              <a:t>Surface layer</a:t>
            </a:r>
            <a:endParaRPr lang="en-US" sz="2000" dirty="0"/>
          </a:p>
        </p:txBody>
      </p:sp>
      <p:pic>
        <p:nvPicPr>
          <p:cNvPr id="208901" name="Picture 16" descr="plorballK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0" y="2111375"/>
            <a:ext cx="1079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902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0" y="4997450"/>
            <a:ext cx="34925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391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400" dirty="0" err="1">
                <a:solidFill>
                  <a:schemeClr val="lt1"/>
                </a:solidFill>
              </a:rPr>
              <a:t>Rashba</a:t>
            </a:r>
            <a:r>
              <a:rPr lang="en-US" sz="2400" dirty="0">
                <a:solidFill>
                  <a:schemeClr val="lt1"/>
                </a:solidFill>
              </a:rPr>
              <a:t> effect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grpSp>
        <p:nvGrpSpPr>
          <p:cNvPr id="209923" name="Group 2"/>
          <p:cNvGrpSpPr>
            <a:grpSpLocks/>
          </p:cNvGrpSpPr>
          <p:nvPr/>
        </p:nvGrpSpPr>
        <p:grpSpPr bwMode="auto">
          <a:xfrm>
            <a:off x="2230438" y="2247900"/>
            <a:ext cx="4013200" cy="1435100"/>
            <a:chOff x="1930400" y="2247900"/>
            <a:chExt cx="4013200" cy="1435100"/>
          </a:xfrm>
        </p:grpSpPr>
        <p:sp>
          <p:nvSpPr>
            <p:cNvPr id="2" name="Oval 1"/>
            <p:cNvSpPr>
              <a:spLocks noChangeArrowheads="1"/>
            </p:cNvSpPr>
            <p:nvPr/>
          </p:nvSpPr>
          <p:spPr bwMode="auto">
            <a:xfrm>
              <a:off x="1930400" y="22479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3153833" y="22479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8" name="Oval 7"/>
            <p:cNvSpPr>
              <a:spLocks noChangeArrowheads="1"/>
            </p:cNvSpPr>
            <p:nvPr/>
          </p:nvSpPr>
          <p:spPr bwMode="auto">
            <a:xfrm>
              <a:off x="4377266" y="22479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5600700" y="22479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1930400" y="33528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1" name="Oval 10"/>
            <p:cNvSpPr>
              <a:spLocks noChangeArrowheads="1"/>
            </p:cNvSpPr>
            <p:nvPr/>
          </p:nvSpPr>
          <p:spPr bwMode="auto">
            <a:xfrm>
              <a:off x="3153833" y="33528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4377266" y="33528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5600700" y="33528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sp>
        <p:nvSpPr>
          <p:cNvPr id="14" name="Rounded Rectangle 13"/>
          <p:cNvSpPr>
            <a:spLocks noChangeArrowheads="1"/>
          </p:cNvSpPr>
          <p:nvPr/>
        </p:nvSpPr>
        <p:spPr bwMode="auto">
          <a:xfrm>
            <a:off x="7061200" y="2174875"/>
            <a:ext cx="1651000" cy="508000"/>
          </a:xfrm>
          <a:prstGeom prst="roundRect">
            <a:avLst>
              <a:gd name="adj" fmla="val 12556"/>
            </a:avLst>
          </a:prstGeom>
          <a:gradFill rotWithShape="1">
            <a:gsLst>
              <a:gs pos="0">
                <a:srgbClr val="C6D9F1"/>
              </a:gs>
              <a:gs pos="100000">
                <a:srgbClr val="558ED5"/>
              </a:gs>
            </a:gsLst>
            <a:lin ang="270000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sz="2000" dirty="0"/>
              <a:t>Surface layer</a:t>
            </a:r>
            <a:endParaRPr lang="en-US" sz="2000" dirty="0"/>
          </a:p>
        </p:txBody>
      </p:sp>
      <p:pic>
        <p:nvPicPr>
          <p:cNvPr id="209925" name="Picture 17" descr="plorballK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863" y="1903414"/>
            <a:ext cx="444500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926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900" y="5003800"/>
            <a:ext cx="42926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440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400" dirty="0" err="1">
                <a:solidFill>
                  <a:schemeClr val="lt1"/>
                </a:solidFill>
              </a:rPr>
              <a:t>Rashba</a:t>
            </a:r>
            <a:r>
              <a:rPr lang="en-US" sz="2400" dirty="0">
                <a:solidFill>
                  <a:schemeClr val="lt1"/>
                </a:solidFill>
              </a:rPr>
              <a:t> effect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grpSp>
        <p:nvGrpSpPr>
          <p:cNvPr id="210947" name="Group 2"/>
          <p:cNvGrpSpPr>
            <a:grpSpLocks/>
          </p:cNvGrpSpPr>
          <p:nvPr/>
        </p:nvGrpSpPr>
        <p:grpSpPr bwMode="auto">
          <a:xfrm>
            <a:off x="2230438" y="2247900"/>
            <a:ext cx="4013200" cy="1435100"/>
            <a:chOff x="1930400" y="2247900"/>
            <a:chExt cx="4013200" cy="1435100"/>
          </a:xfrm>
        </p:grpSpPr>
        <p:sp>
          <p:nvSpPr>
            <p:cNvPr id="2" name="Oval 1"/>
            <p:cNvSpPr>
              <a:spLocks noChangeArrowheads="1"/>
            </p:cNvSpPr>
            <p:nvPr/>
          </p:nvSpPr>
          <p:spPr bwMode="auto">
            <a:xfrm>
              <a:off x="1930400" y="22479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3153833" y="22479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8" name="Oval 7"/>
            <p:cNvSpPr>
              <a:spLocks noChangeArrowheads="1"/>
            </p:cNvSpPr>
            <p:nvPr/>
          </p:nvSpPr>
          <p:spPr bwMode="auto">
            <a:xfrm>
              <a:off x="4377266" y="22479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5600700" y="22479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1930400" y="33528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1" name="Oval 10"/>
            <p:cNvSpPr>
              <a:spLocks noChangeArrowheads="1"/>
            </p:cNvSpPr>
            <p:nvPr/>
          </p:nvSpPr>
          <p:spPr bwMode="auto">
            <a:xfrm>
              <a:off x="3153833" y="33528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4377266" y="33528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5600700" y="33528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sp>
        <p:nvSpPr>
          <p:cNvPr id="14" name="Rounded Rectangle 13"/>
          <p:cNvSpPr>
            <a:spLocks noChangeArrowheads="1"/>
          </p:cNvSpPr>
          <p:nvPr/>
        </p:nvSpPr>
        <p:spPr bwMode="auto">
          <a:xfrm>
            <a:off x="7061200" y="2174875"/>
            <a:ext cx="1651000" cy="508000"/>
          </a:xfrm>
          <a:prstGeom prst="roundRect">
            <a:avLst>
              <a:gd name="adj" fmla="val 12556"/>
            </a:avLst>
          </a:prstGeom>
          <a:gradFill rotWithShape="1">
            <a:gsLst>
              <a:gs pos="0">
                <a:srgbClr val="C6D9F1"/>
              </a:gs>
              <a:gs pos="100000">
                <a:srgbClr val="558ED5"/>
              </a:gs>
            </a:gsLst>
            <a:lin ang="270000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sz="2000" dirty="0"/>
              <a:t>Surface layer</a:t>
            </a:r>
            <a:endParaRPr lang="en-US" sz="2000" dirty="0"/>
          </a:p>
        </p:txBody>
      </p:sp>
      <p:pic>
        <p:nvPicPr>
          <p:cNvPr id="210949" name="Picture 17" descr="plorballK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0" y="1916114"/>
            <a:ext cx="444500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Curved Down Arrow 18"/>
          <p:cNvSpPr>
            <a:spLocks noChangeArrowheads="1"/>
          </p:cNvSpPr>
          <p:nvPr/>
        </p:nvSpPr>
        <p:spPr bwMode="auto">
          <a:xfrm flipH="1">
            <a:off x="2230438" y="1371600"/>
            <a:ext cx="1350962" cy="419100"/>
          </a:xfrm>
          <a:prstGeom prst="curvedDownArrow">
            <a:avLst>
              <a:gd name="adj1" fmla="val 25012"/>
              <a:gd name="adj2" fmla="val 50024"/>
              <a:gd name="adj3" fmla="val 25000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Rounded Rectangle 19"/>
          <p:cNvSpPr>
            <a:spLocks noChangeArrowheads="1"/>
          </p:cNvSpPr>
          <p:nvPr/>
        </p:nvSpPr>
        <p:spPr bwMode="auto">
          <a:xfrm>
            <a:off x="5059364" y="1166813"/>
            <a:ext cx="2928937" cy="736600"/>
          </a:xfrm>
          <a:prstGeom prst="roundRect">
            <a:avLst>
              <a:gd name="adj" fmla="val 12556"/>
            </a:avLst>
          </a:prstGeom>
          <a:gradFill rotWithShape="1">
            <a:gsLst>
              <a:gs pos="0">
                <a:srgbClr val="C6D9F1"/>
              </a:gs>
              <a:gs pos="100000">
                <a:srgbClr val="558ED5"/>
              </a:gs>
            </a:gsLst>
            <a:lin ang="270000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sz="2000" dirty="0"/>
              <a:t>How can an electron hop from site A to B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8282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136775" y="360364"/>
            <a:ext cx="7918450" cy="630237"/>
          </a:xfrm>
          <a:prstGeom prst="roundRect">
            <a:avLst>
              <a:gd name="adj" fmla="val 23815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400" dirty="0" err="1">
                <a:solidFill>
                  <a:schemeClr val="lt1"/>
                </a:solidFill>
              </a:rPr>
              <a:t>Rashba</a:t>
            </a:r>
            <a:r>
              <a:rPr lang="en-US" sz="2400" dirty="0">
                <a:solidFill>
                  <a:schemeClr val="lt1"/>
                </a:solidFill>
              </a:rPr>
              <a:t> effect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2136775" y="6480175"/>
            <a:ext cx="7918450" cy="90488"/>
          </a:xfrm>
          <a:prstGeom prst="roundRect">
            <a:avLst>
              <a:gd name="adj" fmla="val 37718"/>
            </a:avLst>
          </a:prstGeom>
          <a:gradFill rotWithShape="1">
            <a:gsLst>
              <a:gs pos="0">
                <a:srgbClr val="3F80CD"/>
              </a:gs>
              <a:gs pos="100000">
                <a:schemeClr val="tx2"/>
              </a:gs>
            </a:gsLst>
            <a:lin ang="18000000"/>
          </a:gra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lt1"/>
              </a:solidFill>
            </a:endParaRPr>
          </a:p>
        </p:txBody>
      </p:sp>
      <p:grpSp>
        <p:nvGrpSpPr>
          <p:cNvPr id="211971" name="Group 2"/>
          <p:cNvGrpSpPr>
            <a:grpSpLocks/>
          </p:cNvGrpSpPr>
          <p:nvPr/>
        </p:nvGrpSpPr>
        <p:grpSpPr bwMode="auto">
          <a:xfrm>
            <a:off x="2230438" y="2247900"/>
            <a:ext cx="4013200" cy="1435100"/>
            <a:chOff x="1930400" y="2247900"/>
            <a:chExt cx="4013200" cy="1435100"/>
          </a:xfrm>
        </p:grpSpPr>
        <p:sp>
          <p:nvSpPr>
            <p:cNvPr id="2" name="Oval 1"/>
            <p:cNvSpPr>
              <a:spLocks noChangeArrowheads="1"/>
            </p:cNvSpPr>
            <p:nvPr/>
          </p:nvSpPr>
          <p:spPr bwMode="auto">
            <a:xfrm>
              <a:off x="1930400" y="22479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3153833" y="22479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8" name="Oval 7"/>
            <p:cNvSpPr>
              <a:spLocks noChangeArrowheads="1"/>
            </p:cNvSpPr>
            <p:nvPr/>
          </p:nvSpPr>
          <p:spPr bwMode="auto">
            <a:xfrm>
              <a:off x="4377266" y="22479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5600700" y="22479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1930400" y="33528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1" name="Oval 10"/>
            <p:cNvSpPr>
              <a:spLocks noChangeArrowheads="1"/>
            </p:cNvSpPr>
            <p:nvPr/>
          </p:nvSpPr>
          <p:spPr bwMode="auto">
            <a:xfrm>
              <a:off x="3153833" y="33528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4377266" y="33528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5600700" y="3352800"/>
              <a:ext cx="342900" cy="330200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sp>
        <p:nvSpPr>
          <p:cNvPr id="14" name="Rounded Rectangle 13"/>
          <p:cNvSpPr>
            <a:spLocks noChangeArrowheads="1"/>
          </p:cNvSpPr>
          <p:nvPr/>
        </p:nvSpPr>
        <p:spPr bwMode="auto">
          <a:xfrm>
            <a:off x="7061200" y="2174875"/>
            <a:ext cx="1651000" cy="508000"/>
          </a:xfrm>
          <a:prstGeom prst="roundRect">
            <a:avLst>
              <a:gd name="adj" fmla="val 12556"/>
            </a:avLst>
          </a:prstGeom>
          <a:gradFill rotWithShape="1">
            <a:gsLst>
              <a:gs pos="0">
                <a:srgbClr val="C6D9F1"/>
              </a:gs>
              <a:gs pos="100000">
                <a:srgbClr val="558ED5"/>
              </a:gs>
            </a:gsLst>
            <a:lin ang="270000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sz="2000" dirty="0"/>
              <a:t>Surface layer</a:t>
            </a:r>
            <a:endParaRPr lang="en-US" sz="2000" dirty="0"/>
          </a:p>
        </p:txBody>
      </p:sp>
      <p:pic>
        <p:nvPicPr>
          <p:cNvPr id="211973" name="Picture 17" descr="plorballK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538" y="1916114"/>
            <a:ext cx="444500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Curved Down Arrow 18"/>
          <p:cNvSpPr>
            <a:spLocks noChangeArrowheads="1"/>
          </p:cNvSpPr>
          <p:nvPr/>
        </p:nvSpPr>
        <p:spPr bwMode="auto">
          <a:xfrm flipH="1">
            <a:off x="2230438" y="1371600"/>
            <a:ext cx="1350962" cy="419100"/>
          </a:xfrm>
          <a:prstGeom prst="curvedDownArrow">
            <a:avLst>
              <a:gd name="adj1" fmla="val 25012"/>
              <a:gd name="adj2" fmla="val 50024"/>
              <a:gd name="adj3" fmla="val 25000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Rounded Rectangle 19"/>
          <p:cNvSpPr>
            <a:spLocks noChangeArrowheads="1"/>
          </p:cNvSpPr>
          <p:nvPr/>
        </p:nvSpPr>
        <p:spPr bwMode="auto">
          <a:xfrm>
            <a:off x="5059364" y="1166813"/>
            <a:ext cx="2928937" cy="736600"/>
          </a:xfrm>
          <a:prstGeom prst="roundRect">
            <a:avLst>
              <a:gd name="adj" fmla="val 12556"/>
            </a:avLst>
          </a:prstGeom>
          <a:gradFill rotWithShape="1">
            <a:gsLst>
              <a:gs pos="0">
                <a:srgbClr val="C6D9F1"/>
              </a:gs>
              <a:gs pos="100000">
                <a:srgbClr val="558ED5"/>
              </a:gs>
            </a:gsLst>
            <a:lin ang="2700000"/>
          </a:gradFill>
          <a:ln>
            <a:noFill/>
          </a:ln>
          <a:effectLst>
            <a:outerShdw blurRad="40000" dist="63500" dir="2700000" rotWithShape="0">
              <a:schemeClr val="tx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sz="2000" dirty="0"/>
              <a:t>How can an electron hop from site A to B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4313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1389</Words>
  <Application>Microsoft Office PowerPoint</Application>
  <PresentationFormat>Widescreen</PresentationFormat>
  <Paragraphs>327</Paragraphs>
  <Slides>107</Slides>
  <Notes>93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107</vt:i4>
      </vt:variant>
    </vt:vector>
  </HeadingPairs>
  <TitlesOfParts>
    <vt:vector size="114" baseType="lpstr">
      <vt:lpstr>MS PGothic</vt:lpstr>
      <vt:lpstr>Arial</vt:lpstr>
      <vt:lpstr>Calibri</vt:lpstr>
      <vt:lpstr>Calibri Light</vt:lpstr>
      <vt:lpstr>Symbol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Khare, Tarn</dc:creator>
  <cp:lastModifiedBy>Khare, Tarn</cp:lastModifiedBy>
  <cp:revision>1</cp:revision>
  <dcterms:created xsi:type="dcterms:W3CDTF">2015-11-12T17:45:59Z</dcterms:created>
  <dcterms:modified xsi:type="dcterms:W3CDTF">2015-11-12T17:46:35Z</dcterms:modified>
</cp:coreProperties>
</file>